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1" r:id="rId1"/>
  </p:sldMasterIdLst>
  <p:notesMasterIdLst>
    <p:notesMasterId r:id="rId21"/>
  </p:notesMasterIdLst>
  <p:handoutMasterIdLst>
    <p:handoutMasterId r:id="rId22"/>
  </p:handoutMasterIdLst>
  <p:sldIdLst>
    <p:sldId id="256" r:id="rId2"/>
    <p:sldId id="337" r:id="rId3"/>
    <p:sldId id="257" r:id="rId4"/>
    <p:sldId id="282" r:id="rId5"/>
    <p:sldId id="290" r:id="rId6"/>
    <p:sldId id="335" r:id="rId7"/>
    <p:sldId id="328" r:id="rId8"/>
    <p:sldId id="330" r:id="rId9"/>
    <p:sldId id="331" r:id="rId10"/>
    <p:sldId id="332" r:id="rId11"/>
    <p:sldId id="336" r:id="rId12"/>
    <p:sldId id="289" r:id="rId13"/>
    <p:sldId id="313" r:id="rId14"/>
    <p:sldId id="324" r:id="rId15"/>
    <p:sldId id="325" r:id="rId16"/>
    <p:sldId id="334" r:id="rId17"/>
    <p:sldId id="333" r:id="rId18"/>
    <p:sldId id="284" r:id="rId19"/>
    <p:sldId id="28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p:scale>
          <a:sx n="100" d="100"/>
          <a:sy n="100" d="100"/>
        </p:scale>
        <p:origin x="2504" y="6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9271D8-8A33-B742-8BF9-71ED97AA4830}" type="datetimeFigureOut">
              <a:rPr lang="en-US" smtClean="0"/>
              <a:t>11/29/17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9F4CB9-B419-6546-BCCC-67D7592FCE47}" type="slidenum">
              <a:rPr lang="en-US" smtClean="0"/>
              <a:t>‹#›</a:t>
            </a:fld>
            <a:endParaRPr lang="en-US"/>
          </a:p>
        </p:txBody>
      </p:sp>
    </p:spTree>
    <p:extLst>
      <p:ext uri="{BB962C8B-B14F-4D97-AF65-F5344CB8AC3E}">
        <p14:creationId xmlns:p14="http://schemas.microsoft.com/office/powerpoint/2010/main" val="2095150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07DADC-D7F0-9B49-A297-A2AF12F2E8BA}" type="datetimeFigureOut">
              <a:rPr lang="en-US" smtClean="0"/>
              <a:t>11/29/17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CFB5CA-74E1-444E-B51A-53B1D27D033F}" type="slidenum">
              <a:rPr lang="en-US" smtClean="0"/>
              <a:t>‹#›</a:t>
            </a:fld>
            <a:endParaRPr lang="en-US"/>
          </a:p>
        </p:txBody>
      </p:sp>
    </p:spTree>
    <p:extLst>
      <p:ext uri="{BB962C8B-B14F-4D97-AF65-F5344CB8AC3E}">
        <p14:creationId xmlns:p14="http://schemas.microsoft.com/office/powerpoint/2010/main" val="21946905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CFB5CA-74E1-444E-B51A-53B1D27D033F}" type="slidenum">
              <a:rPr lang="en-US" smtClean="0"/>
              <a:t>1</a:t>
            </a:fld>
            <a:endParaRPr lang="en-US"/>
          </a:p>
        </p:txBody>
      </p:sp>
    </p:spTree>
    <p:extLst>
      <p:ext uri="{BB962C8B-B14F-4D97-AF65-F5344CB8AC3E}">
        <p14:creationId xmlns:p14="http://schemas.microsoft.com/office/powerpoint/2010/main" val="720086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Jeffrey</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10</a:t>
            </a:fld>
            <a:endParaRPr lang="en-US"/>
          </a:p>
        </p:txBody>
      </p:sp>
    </p:spTree>
    <p:extLst>
      <p:ext uri="{BB962C8B-B14F-4D97-AF65-F5344CB8AC3E}">
        <p14:creationId xmlns:p14="http://schemas.microsoft.com/office/powerpoint/2010/main" val="1543977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11</a:t>
            </a:fld>
            <a:endParaRPr lang="en-US"/>
          </a:p>
        </p:txBody>
      </p:sp>
    </p:spTree>
    <p:extLst>
      <p:ext uri="{BB962C8B-B14F-4D97-AF65-F5344CB8AC3E}">
        <p14:creationId xmlns:p14="http://schemas.microsoft.com/office/powerpoint/2010/main" val="137476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Ami</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12</a:t>
            </a:fld>
            <a:endParaRPr lang="en-US"/>
          </a:p>
        </p:txBody>
      </p:sp>
    </p:spTree>
    <p:extLst>
      <p:ext uri="{BB962C8B-B14F-4D97-AF65-F5344CB8AC3E}">
        <p14:creationId xmlns:p14="http://schemas.microsoft.com/office/powerpoint/2010/main" val="2096346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13</a:t>
            </a:fld>
            <a:endParaRPr lang="en-US"/>
          </a:p>
        </p:txBody>
      </p:sp>
    </p:spTree>
    <p:extLst>
      <p:ext uri="{BB962C8B-B14F-4D97-AF65-F5344CB8AC3E}">
        <p14:creationId xmlns:p14="http://schemas.microsoft.com/office/powerpoint/2010/main" val="13476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14</a:t>
            </a:fld>
            <a:endParaRPr lang="en-US"/>
          </a:p>
        </p:txBody>
      </p:sp>
    </p:spTree>
    <p:extLst>
      <p:ext uri="{BB962C8B-B14F-4D97-AF65-F5344CB8AC3E}">
        <p14:creationId xmlns:p14="http://schemas.microsoft.com/office/powerpoint/2010/main" val="1175117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15</a:t>
            </a:fld>
            <a:endParaRPr lang="en-US"/>
          </a:p>
        </p:txBody>
      </p:sp>
    </p:spTree>
    <p:extLst>
      <p:ext uri="{BB962C8B-B14F-4D97-AF65-F5344CB8AC3E}">
        <p14:creationId xmlns:p14="http://schemas.microsoft.com/office/powerpoint/2010/main" val="2578741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Lisa</a:t>
            </a:r>
            <a:r>
              <a:rPr lang="en-US" baseline="0" dirty="0" smtClean="0"/>
              <a:t> Ann Clarke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16</a:t>
            </a:fld>
            <a:endParaRPr lang="en-US"/>
          </a:p>
        </p:txBody>
      </p:sp>
    </p:spTree>
    <p:extLst>
      <p:ext uri="{BB962C8B-B14F-4D97-AF65-F5344CB8AC3E}">
        <p14:creationId xmlns:p14="http://schemas.microsoft.com/office/powerpoint/2010/main" val="1978928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17</a:t>
            </a:fld>
            <a:endParaRPr lang="en-US"/>
          </a:p>
        </p:txBody>
      </p:sp>
    </p:spTree>
    <p:extLst>
      <p:ext uri="{BB962C8B-B14F-4D97-AF65-F5344CB8AC3E}">
        <p14:creationId xmlns:p14="http://schemas.microsoft.com/office/powerpoint/2010/main" val="716360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18</a:t>
            </a:fld>
            <a:endParaRPr lang="en-US"/>
          </a:p>
        </p:txBody>
      </p:sp>
    </p:spTree>
    <p:extLst>
      <p:ext uri="{BB962C8B-B14F-4D97-AF65-F5344CB8AC3E}">
        <p14:creationId xmlns:p14="http://schemas.microsoft.com/office/powerpoint/2010/main" val="3938689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19</a:t>
            </a:fld>
            <a:endParaRPr lang="en-US"/>
          </a:p>
        </p:txBody>
      </p:sp>
    </p:spTree>
    <p:extLst>
      <p:ext uri="{BB962C8B-B14F-4D97-AF65-F5344CB8AC3E}">
        <p14:creationId xmlns:p14="http://schemas.microsoft.com/office/powerpoint/2010/main" val="3866171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Anne/TJ</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2</a:t>
            </a:fld>
            <a:endParaRPr lang="en-US"/>
          </a:p>
        </p:txBody>
      </p:sp>
    </p:spTree>
    <p:extLst>
      <p:ext uri="{BB962C8B-B14F-4D97-AF65-F5344CB8AC3E}">
        <p14:creationId xmlns:p14="http://schemas.microsoft.com/office/powerpoint/2010/main" val="621260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Anne-Start</a:t>
            </a:r>
            <a:r>
              <a:rPr lang="en-US" baseline="0" dirty="0" smtClean="0"/>
              <a:t> Introductions-self, TJ, Richard</a:t>
            </a:r>
          </a:p>
          <a:p>
            <a:r>
              <a:rPr lang="en-US" baseline="0" dirty="0" smtClean="0"/>
              <a:t>Luc-AHCA </a:t>
            </a:r>
            <a:r>
              <a:rPr lang="en-US" baseline="0" dirty="0" smtClean="0"/>
              <a:t>headquarters staff (if any other than Luc)</a:t>
            </a:r>
          </a:p>
          <a:p>
            <a:r>
              <a:rPr lang="en-US" baseline="0" dirty="0" smtClean="0"/>
              <a:t>Jeffrey-Monitoring staff</a:t>
            </a:r>
            <a:endParaRPr lang="en-US" baseline="0" dirty="0" smtClean="0"/>
          </a:p>
        </p:txBody>
      </p:sp>
      <p:sp>
        <p:nvSpPr>
          <p:cNvPr id="4" name="Slide Number Placeholder 3"/>
          <p:cNvSpPr>
            <a:spLocks noGrp="1"/>
          </p:cNvSpPr>
          <p:nvPr>
            <p:ph type="sldNum" sz="quarter" idx="10"/>
          </p:nvPr>
        </p:nvSpPr>
        <p:spPr/>
        <p:txBody>
          <a:bodyPr/>
          <a:lstStyle/>
          <a:p>
            <a:fld id="{E2CFB5CA-74E1-444E-B51A-53B1D27D033F}" type="slidenum">
              <a:rPr lang="en-US" smtClean="0"/>
              <a:t>3</a:t>
            </a:fld>
            <a:endParaRPr lang="en-US"/>
          </a:p>
        </p:txBody>
      </p:sp>
    </p:spTree>
    <p:extLst>
      <p:ext uri="{BB962C8B-B14F-4D97-AF65-F5344CB8AC3E}">
        <p14:creationId xmlns:p14="http://schemas.microsoft.com/office/powerpoint/2010/main" val="1149306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Luc</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4</a:t>
            </a:fld>
            <a:endParaRPr lang="en-US"/>
          </a:p>
        </p:txBody>
      </p:sp>
    </p:spTree>
    <p:extLst>
      <p:ext uri="{BB962C8B-B14F-4D97-AF65-F5344CB8AC3E}">
        <p14:creationId xmlns:p14="http://schemas.microsoft.com/office/powerpoint/2010/main" val="1976554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Luc</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5</a:t>
            </a:fld>
            <a:endParaRPr lang="en-US"/>
          </a:p>
        </p:txBody>
      </p:sp>
    </p:spTree>
    <p:extLst>
      <p:ext uri="{BB962C8B-B14F-4D97-AF65-F5344CB8AC3E}">
        <p14:creationId xmlns:p14="http://schemas.microsoft.com/office/powerpoint/2010/main" val="2260812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Luc</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6</a:t>
            </a:fld>
            <a:endParaRPr lang="en-US"/>
          </a:p>
        </p:txBody>
      </p:sp>
    </p:spTree>
    <p:extLst>
      <p:ext uri="{BB962C8B-B14F-4D97-AF65-F5344CB8AC3E}">
        <p14:creationId xmlns:p14="http://schemas.microsoft.com/office/powerpoint/2010/main" val="382720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Jeffrey</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7</a:t>
            </a:fld>
            <a:endParaRPr lang="en-US"/>
          </a:p>
        </p:txBody>
      </p:sp>
    </p:spTree>
    <p:extLst>
      <p:ext uri="{BB962C8B-B14F-4D97-AF65-F5344CB8AC3E}">
        <p14:creationId xmlns:p14="http://schemas.microsoft.com/office/powerpoint/2010/main" val="1689232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Jeffrey</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8</a:t>
            </a:fld>
            <a:endParaRPr lang="en-US"/>
          </a:p>
        </p:txBody>
      </p:sp>
    </p:spTree>
    <p:extLst>
      <p:ext uri="{BB962C8B-B14F-4D97-AF65-F5344CB8AC3E}">
        <p14:creationId xmlns:p14="http://schemas.microsoft.com/office/powerpoint/2010/main" val="472094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Jeffrey</a:t>
            </a:r>
            <a:endParaRPr lang="en-US" dirty="0"/>
          </a:p>
        </p:txBody>
      </p:sp>
      <p:sp>
        <p:nvSpPr>
          <p:cNvPr id="4" name="Slide Number Placeholder 3"/>
          <p:cNvSpPr>
            <a:spLocks noGrp="1"/>
          </p:cNvSpPr>
          <p:nvPr>
            <p:ph type="sldNum" sz="quarter" idx="10"/>
          </p:nvPr>
        </p:nvSpPr>
        <p:spPr/>
        <p:txBody>
          <a:bodyPr/>
          <a:lstStyle/>
          <a:p>
            <a:fld id="{E2CFB5CA-74E1-444E-B51A-53B1D27D033F}" type="slidenum">
              <a:rPr lang="en-US" smtClean="0"/>
              <a:t>9</a:t>
            </a:fld>
            <a:endParaRPr lang="en-US"/>
          </a:p>
        </p:txBody>
      </p:sp>
    </p:spTree>
    <p:extLst>
      <p:ext uri="{BB962C8B-B14F-4D97-AF65-F5344CB8AC3E}">
        <p14:creationId xmlns:p14="http://schemas.microsoft.com/office/powerpoint/2010/main" val="1582498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5A35B5-3CE1-454D-9DBE-9671C50B6F7A}" type="datetime1">
              <a:rPr lang="en-US" smtClean="0"/>
              <a:t>12/4/17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FD1D52-5FC9-2F44-A1D1-99AC1EFAF219}" type="slidenum">
              <a:rPr lang="en-US" smtClean="0"/>
              <a:t>‹#›</a:t>
            </a:fld>
            <a:endParaRPr lang="en-US"/>
          </a:p>
        </p:txBody>
      </p:sp>
    </p:spTree>
    <p:extLst>
      <p:ext uri="{BB962C8B-B14F-4D97-AF65-F5344CB8AC3E}">
        <p14:creationId xmlns:p14="http://schemas.microsoft.com/office/powerpoint/2010/main" val="3140699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1AC1DA-D087-0047-BD73-126C6749E072}" type="datetime1">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31177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1480F-4156-FF48-818B-ABB2A5A3288C}" type="datetime1">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06711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E8B63D-B12D-4A4C-A225-5EC968F7EA70}" type="datetime1">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976645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B7DD9D-67E0-1147-9AEE-04CE0A950468}" type="datetime1">
              <a:rPr lang="en-US" smtClean="0"/>
              <a:t>12/4/17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137917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DC351E-80CD-2549-92DC-A5C836BC9A8D}" type="datetime1">
              <a:rPr lang="en-US" smtClean="0"/>
              <a:t>12/4/17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0103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41B96E-C749-EC4F-82C7-4A8FE87A74F1}" type="datetime1">
              <a:rPr lang="en-US" smtClean="0"/>
              <a:t>12/4/17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32005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38E944-8AEF-3F4E-8057-29228FFA5606}" type="datetime1">
              <a:rPr lang="en-US" smtClean="0"/>
              <a:t>12/4/17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271164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D39DE-32FF-5043-B431-B144B96488E0}" type="datetime1">
              <a:rPr lang="en-US" smtClean="0"/>
              <a:t>12/4/17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169280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C8A2E-0490-7645-8589-56741E4AA8D1}" type="datetime1">
              <a:rPr lang="en-US" smtClean="0"/>
              <a:t>12/4/17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FD1D52-5FC9-2F44-A1D1-99AC1EFAF219}" type="slidenum">
              <a:rPr lang="en-US" smtClean="0"/>
              <a:t>‹#›</a:t>
            </a:fld>
            <a:endParaRPr lang="en-US"/>
          </a:p>
        </p:txBody>
      </p:sp>
    </p:spTree>
    <p:extLst>
      <p:ext uri="{BB962C8B-B14F-4D97-AF65-F5344CB8AC3E}">
        <p14:creationId xmlns:p14="http://schemas.microsoft.com/office/powerpoint/2010/main" val="1667510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63700F-F83E-F14C-97F1-1B78C61C8281}" type="datetime1">
              <a:rPr lang="en-US" smtClean="0"/>
              <a:t>12/4/17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extLst>
      <p:ext uri="{BB962C8B-B14F-4D97-AF65-F5344CB8AC3E}">
        <p14:creationId xmlns:p14="http://schemas.microsoft.com/office/powerpoint/2010/main" val="28787083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E4A82-A7A2-7048-B359-64D76AE124FE}" type="datetime1">
              <a:rPr lang="en-US" smtClean="0"/>
              <a:t>12/4/17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1FC063-5EA9-49AF-AFAF-D68C9E82B23B}" type="slidenum">
              <a:rPr lang="en-US" smtClean="0"/>
              <a:pPr/>
              <a:t>‹#›</a:t>
            </a:fld>
            <a:endParaRPr lang="en-US" dirty="0"/>
          </a:p>
        </p:txBody>
      </p:sp>
    </p:spTree>
    <p:extLst>
      <p:ext uri="{BB962C8B-B14F-4D97-AF65-F5344CB8AC3E}">
        <p14:creationId xmlns:p14="http://schemas.microsoft.com/office/powerpoint/2010/main" val="875935172"/>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ss.usf.edu/resources/topic/medicaid/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sss.usf.edu/resources/topic/medicaid/index.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ahca.myflorida.com/medicaid/review/fee_schedules.shtml" TargetMode="External"/><Relationship Id="rId4" Type="http://schemas.openxmlformats.org/officeDocument/2006/relationships/hyperlink" Target="http://ahca.myflorida.com/Medicaid/alerts/alerts.shtml"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885950"/>
          </a:xfrm>
        </p:spPr>
        <p:txBody>
          <a:bodyPr>
            <a:noAutofit/>
          </a:bodyPr>
          <a:lstStyle/>
          <a:p>
            <a:r>
              <a:rPr lang="en-US" sz="4800" b="1" dirty="0" smtClean="0"/>
              <a:t>Schools and Medicaid Quarterly Call</a:t>
            </a:r>
            <a:endParaRPr lang="en-US" sz="4800" b="1" dirty="0"/>
          </a:p>
        </p:txBody>
      </p:sp>
      <p:sp>
        <p:nvSpPr>
          <p:cNvPr id="3" name="Subtitle 2"/>
          <p:cNvSpPr>
            <a:spLocks noGrp="1"/>
          </p:cNvSpPr>
          <p:nvPr>
            <p:ph type="subTitle" idx="1"/>
          </p:nvPr>
        </p:nvSpPr>
        <p:spPr/>
        <p:txBody>
          <a:bodyPr/>
          <a:lstStyle/>
          <a:p>
            <a:r>
              <a:rPr lang="en-US" dirty="0" smtClean="0"/>
              <a:t>December 5</a:t>
            </a:r>
            <a:r>
              <a:rPr lang="en-US" dirty="0" smtClean="0"/>
              <a:t>, </a:t>
            </a:r>
            <a:r>
              <a:rPr lang="en-US" dirty="0" smtClean="0"/>
              <a:t>2017</a:t>
            </a:r>
            <a:endParaRPr lang="en-US" dirty="0"/>
          </a:p>
        </p:txBody>
      </p:sp>
      <p:sp>
        <p:nvSpPr>
          <p:cNvPr id="4" name="Slide Number Placeholder 3"/>
          <p:cNvSpPr>
            <a:spLocks noGrp="1"/>
          </p:cNvSpPr>
          <p:nvPr>
            <p:ph type="sldNum" sz="quarter" idx="12"/>
          </p:nvPr>
        </p:nvSpPr>
        <p:spPr/>
        <p:txBody>
          <a:bodyPr/>
          <a:lstStyle/>
          <a:p>
            <a:fld id="{9BFD1D52-5FC9-2F44-A1D1-99AC1EFAF219}" type="slidenum">
              <a:rPr lang="en-US" smtClean="0"/>
              <a:t>1</a:t>
            </a:fld>
            <a:endParaRPr lang="en-US"/>
          </a:p>
        </p:txBody>
      </p:sp>
    </p:spTree>
    <p:extLst>
      <p:ext uri="{BB962C8B-B14F-4D97-AF65-F5344CB8AC3E}">
        <p14:creationId xmlns:p14="http://schemas.microsoft.com/office/powerpoint/2010/main" val="264821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Monitoring: Transportation</a:t>
            </a:r>
            <a:br>
              <a:rPr lang="en-US" b="1" dirty="0" smtClean="0"/>
            </a:br>
            <a:r>
              <a:rPr lang="en-US" b="1" dirty="0" smtClean="0"/>
              <a:t> </a:t>
            </a:r>
            <a:endParaRPr lang="en-US" b="1" dirty="0"/>
          </a:p>
        </p:txBody>
      </p:sp>
      <p:sp>
        <p:nvSpPr>
          <p:cNvPr id="3" name="Content Placeholder 2"/>
          <p:cNvSpPr>
            <a:spLocks noGrp="1"/>
          </p:cNvSpPr>
          <p:nvPr>
            <p:ph idx="1"/>
          </p:nvPr>
        </p:nvSpPr>
        <p:spPr>
          <a:xfrm>
            <a:off x="177800" y="1155700"/>
            <a:ext cx="8712200" cy="5270500"/>
          </a:xfrm>
        </p:spPr>
        <p:txBody>
          <a:bodyPr>
            <a:normAutofit/>
          </a:bodyPr>
          <a:lstStyle/>
          <a:p>
            <a:pPr marL="0" indent="0">
              <a:spcBef>
                <a:spcPts val="0"/>
              </a:spcBef>
              <a:buNone/>
            </a:pPr>
            <a:r>
              <a:rPr lang="en-US" sz="2400" b="1" dirty="0"/>
              <a:t>Reimbursement: Trip Logs</a:t>
            </a:r>
            <a:endParaRPr lang="en-US" sz="2400" dirty="0" smtClean="0"/>
          </a:p>
          <a:p>
            <a:pPr marL="0" indent="0">
              <a:spcBef>
                <a:spcPts val="0"/>
              </a:spcBef>
              <a:buNone/>
            </a:pPr>
            <a:endParaRPr lang="en-US" sz="2400" dirty="0" smtClean="0"/>
          </a:p>
          <a:p>
            <a:pPr marL="0" indent="0">
              <a:lnSpc>
                <a:spcPct val="110000"/>
              </a:lnSpc>
              <a:spcBef>
                <a:spcPts val="0"/>
              </a:spcBef>
              <a:buNone/>
            </a:pPr>
            <a:r>
              <a:rPr lang="en-US" sz="2400" dirty="0" smtClean="0"/>
              <a:t>Policy: MCSM </a:t>
            </a:r>
            <a:r>
              <a:rPr lang="en-US" sz="2400" dirty="0"/>
              <a:t>handbook, pages </a:t>
            </a:r>
            <a:r>
              <a:rPr lang="en-US" sz="2400" dirty="0" smtClean="0"/>
              <a:t>5-4</a:t>
            </a:r>
          </a:p>
          <a:p>
            <a:pPr marL="0" indent="0">
              <a:lnSpc>
                <a:spcPct val="110000"/>
              </a:lnSpc>
              <a:spcBef>
                <a:spcPts val="0"/>
              </a:spcBef>
              <a:buNone/>
            </a:pPr>
            <a:endParaRPr lang="en-US" sz="2400" dirty="0" smtClean="0"/>
          </a:p>
          <a:p>
            <a:pPr marL="0" indent="0">
              <a:spcBef>
                <a:spcPts val="0"/>
              </a:spcBef>
              <a:buNone/>
            </a:pPr>
            <a:r>
              <a:rPr lang="en-US" sz="2400" dirty="0" smtClean="0"/>
              <a:t>8</a:t>
            </a:r>
            <a:r>
              <a:rPr lang="en-US" sz="2400" dirty="0"/>
              <a:t>.  Were no more than 2 one-way trips (to school from home, to home from school, to off-campus from school, or to school from off-campus) billed on this day</a:t>
            </a:r>
            <a:r>
              <a:rPr lang="en-US" sz="2400" dirty="0" smtClean="0"/>
              <a:t>?</a:t>
            </a:r>
            <a:endParaRPr lang="en-US" sz="2400" dirty="0"/>
          </a:p>
          <a:p>
            <a:pPr marL="0" indent="0">
              <a:spcBef>
                <a:spcPts val="0"/>
              </a:spcBef>
              <a:buNone/>
            </a:pPr>
            <a:endParaRPr lang="en-US" sz="2400" dirty="0" smtClean="0"/>
          </a:p>
          <a:p>
            <a:pPr marL="0" indent="0">
              <a:spcBef>
                <a:spcPts val="0"/>
              </a:spcBef>
              <a:buNone/>
            </a:pPr>
            <a:r>
              <a:rPr lang="en-US" sz="2400" dirty="0" smtClean="0"/>
              <a:t>9</a:t>
            </a:r>
            <a:r>
              <a:rPr lang="en-US" sz="2400" dirty="0"/>
              <a:t>.  Are documented units of service for the date of service in agreement with the paid claim?</a:t>
            </a:r>
            <a:endParaRPr lang="en-US" sz="2400"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10</a:t>
            </a:fld>
            <a:endParaRPr lang="en-US"/>
          </a:p>
        </p:txBody>
      </p:sp>
    </p:spTree>
    <p:extLst>
      <p:ext uri="{BB962C8B-B14F-4D97-AF65-F5344CB8AC3E}">
        <p14:creationId xmlns:p14="http://schemas.microsoft.com/office/powerpoint/2010/main" val="1105261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Documenting Transportation on IEP</a:t>
            </a:r>
            <a:endParaRPr lang="en-US" b="1" dirty="0"/>
          </a:p>
        </p:txBody>
      </p:sp>
      <p:sp>
        <p:nvSpPr>
          <p:cNvPr id="3" name="Content Placeholder 2"/>
          <p:cNvSpPr>
            <a:spLocks noGrp="1"/>
          </p:cNvSpPr>
          <p:nvPr>
            <p:ph idx="1"/>
          </p:nvPr>
        </p:nvSpPr>
        <p:spPr/>
        <p:txBody>
          <a:bodyPr/>
          <a:lstStyle/>
          <a:p>
            <a:endParaRPr lang="en-US" dirty="0" smtClean="0"/>
          </a:p>
          <a:p>
            <a:r>
              <a:rPr lang="en-US" dirty="0" smtClean="0"/>
              <a:t>Transportation is a related service under IDEA</a:t>
            </a:r>
          </a:p>
          <a:p>
            <a:r>
              <a:rPr lang="en-US" dirty="0" smtClean="0"/>
              <a:t>Must be documented in the IEP </a:t>
            </a:r>
          </a:p>
          <a:p>
            <a:r>
              <a:rPr lang="en-US" dirty="0" smtClean="0"/>
              <a:t>No specific section requirement</a:t>
            </a:r>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11</a:t>
            </a:fld>
            <a:endParaRPr lang="en-US"/>
          </a:p>
        </p:txBody>
      </p:sp>
    </p:spTree>
    <p:extLst>
      <p:ext uri="{BB962C8B-B14F-4D97-AF65-F5344CB8AC3E}">
        <p14:creationId xmlns:p14="http://schemas.microsoft.com/office/powerpoint/2010/main" val="400611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SDAC </a:t>
            </a:r>
            <a:endParaRPr lang="en-US" b="1" dirty="0"/>
          </a:p>
        </p:txBody>
      </p:sp>
      <p:sp>
        <p:nvSpPr>
          <p:cNvPr id="3" name="Content Placeholder 2"/>
          <p:cNvSpPr>
            <a:spLocks noGrp="1"/>
          </p:cNvSpPr>
          <p:nvPr>
            <p:ph idx="1"/>
          </p:nvPr>
        </p:nvSpPr>
        <p:spPr/>
        <p:txBody>
          <a:bodyPr>
            <a:normAutofit fontScale="92500" lnSpcReduction="10000"/>
          </a:bodyPr>
          <a:lstStyle/>
          <a:p>
            <a:pPr>
              <a:buFont typeface="Wingdings" charset="2"/>
              <a:buChar char="§"/>
            </a:pPr>
            <a:r>
              <a:rPr lang="en-US" dirty="0" smtClean="0"/>
              <a:t>Claiming salaries and benefits</a:t>
            </a:r>
          </a:p>
          <a:p>
            <a:pPr marL="0" indent="0">
              <a:buNone/>
            </a:pPr>
            <a:r>
              <a:rPr lang="en-US" dirty="0" smtClean="0"/>
              <a:t>          - Payroll documentation</a:t>
            </a:r>
          </a:p>
          <a:p>
            <a:pPr marL="0" indent="0">
              <a:buNone/>
            </a:pPr>
            <a:r>
              <a:rPr lang="en-US" dirty="0" smtClean="0"/>
              <a:t>		-Requesting Payroll	 </a:t>
            </a:r>
          </a:p>
          <a:p>
            <a:pPr marL="0" indent="0">
              <a:buNone/>
            </a:pPr>
            <a:r>
              <a:rPr lang="en-US" dirty="0" smtClean="0"/>
              <a:t>		- Prorating	 </a:t>
            </a:r>
          </a:p>
          <a:p>
            <a:pPr marL="0" indent="0">
              <a:buNone/>
            </a:pPr>
            <a:endParaRPr lang="en-US" dirty="0" smtClean="0"/>
          </a:p>
          <a:p>
            <a:pPr>
              <a:buFont typeface="Wingdings" charset="2"/>
              <a:buChar char="§"/>
            </a:pPr>
            <a:r>
              <a:rPr lang="en-US" dirty="0" smtClean="0"/>
              <a:t> </a:t>
            </a:r>
            <a:r>
              <a:rPr lang="en-US" dirty="0" smtClean="0"/>
              <a:t>Staff </a:t>
            </a:r>
            <a:r>
              <a:rPr lang="en-US" dirty="0"/>
              <a:t>included in </a:t>
            </a:r>
            <a:r>
              <a:rPr lang="en-US" dirty="0" smtClean="0"/>
              <a:t>sample</a:t>
            </a:r>
          </a:p>
          <a:p>
            <a:pPr marL="0" indent="0">
              <a:buNone/>
            </a:pPr>
            <a:r>
              <a:rPr lang="en-US" dirty="0"/>
              <a:t>	</a:t>
            </a:r>
            <a:r>
              <a:rPr lang="en-US" dirty="0" smtClean="0"/>
              <a:t>		-  </a:t>
            </a:r>
            <a:r>
              <a:rPr lang="en-US" dirty="0" smtClean="0"/>
              <a:t>Non-federally </a:t>
            </a:r>
            <a:r>
              <a:rPr lang="en-US" dirty="0"/>
              <a:t>funded salaries and </a:t>
            </a:r>
            <a:r>
              <a:rPr lang="en-US" dirty="0" smtClean="0"/>
              <a:t>					   benefits only</a:t>
            </a:r>
            <a:r>
              <a:rPr lang="en-US" dirty="0"/>
              <a:t> </a:t>
            </a:r>
            <a:endParaRPr lang="en-US" dirty="0" smtClean="0"/>
          </a:p>
          <a:p>
            <a:pPr marL="0" indent="0">
              <a:buNone/>
            </a:pPr>
            <a:r>
              <a:rPr lang="en-US" dirty="0" smtClean="0"/>
              <a:t> </a:t>
            </a:r>
            <a:r>
              <a:rPr lang="en-US" dirty="0"/>
              <a:t> </a:t>
            </a:r>
          </a:p>
          <a:p>
            <a:pPr marL="0" indent="0">
              <a:buNone/>
            </a:pPr>
            <a:endParaRPr lang="en-US" dirty="0"/>
          </a:p>
          <a:p>
            <a:pPr>
              <a:buFont typeface="Wingdings" charset="2"/>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12</a:t>
            </a:fld>
            <a:endParaRPr lang="en-US"/>
          </a:p>
        </p:txBody>
      </p:sp>
    </p:spTree>
    <p:extLst>
      <p:ext uri="{BB962C8B-B14F-4D97-AF65-F5344CB8AC3E}">
        <p14:creationId xmlns:p14="http://schemas.microsoft.com/office/powerpoint/2010/main" val="2413021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Parental Consent/Notification Reminder</a:t>
            </a:r>
            <a:endParaRPr lang="en-US" b="1" dirty="0"/>
          </a:p>
        </p:txBody>
      </p:sp>
      <p:sp>
        <p:nvSpPr>
          <p:cNvPr id="3" name="Content Placeholder 2"/>
          <p:cNvSpPr>
            <a:spLocks noGrp="1"/>
          </p:cNvSpPr>
          <p:nvPr>
            <p:ph idx="1"/>
          </p:nvPr>
        </p:nvSpPr>
        <p:spPr>
          <a:xfrm>
            <a:off x="457200" y="1955800"/>
            <a:ext cx="8229600" cy="4170363"/>
          </a:xfrm>
        </p:spPr>
        <p:txBody>
          <a:bodyPr>
            <a:normAutofit fontScale="92500" lnSpcReduction="20000"/>
          </a:bodyPr>
          <a:lstStyle/>
          <a:p>
            <a:pPr>
              <a:buFont typeface="Wingdings" charset="2"/>
              <a:buChar char="§"/>
            </a:pPr>
            <a:r>
              <a:rPr lang="en-US" dirty="0" smtClean="0"/>
              <a:t>Parental </a:t>
            </a:r>
            <a:r>
              <a:rPr lang="en-US" dirty="0" smtClean="0"/>
              <a:t>consent </a:t>
            </a:r>
            <a:r>
              <a:rPr lang="en-US" dirty="0" smtClean="0"/>
              <a:t>one </a:t>
            </a:r>
            <a:r>
              <a:rPr lang="en-US" dirty="0" smtClean="0"/>
              <a:t>time</a:t>
            </a:r>
            <a:endParaRPr lang="en-US" dirty="0" smtClean="0"/>
          </a:p>
          <a:p>
            <a:pPr>
              <a:buFont typeface="Wingdings" charset="2"/>
              <a:buChar char="§"/>
            </a:pPr>
            <a:r>
              <a:rPr lang="en-US" dirty="0" smtClean="0"/>
              <a:t>Notification annually</a:t>
            </a:r>
          </a:p>
          <a:p>
            <a:pPr>
              <a:buFont typeface="Wingdings" charset="2"/>
              <a:buChar char="§"/>
            </a:pPr>
            <a:r>
              <a:rPr lang="en-US" dirty="0" smtClean="0"/>
              <a:t>Addressed in Florida Administrative Code 6A</a:t>
            </a:r>
            <a:r>
              <a:rPr lang="en-US" dirty="0"/>
              <a:t>-</a:t>
            </a:r>
            <a:r>
              <a:rPr lang="en-US" dirty="0" smtClean="0"/>
              <a:t>6.03028(3)(q) </a:t>
            </a:r>
            <a:r>
              <a:rPr lang="en-US" dirty="0"/>
              <a:t>Procedures for students with disabilities who are covered by public benefits or </a:t>
            </a:r>
            <a:r>
              <a:rPr lang="en-US" dirty="0" smtClean="0"/>
              <a:t>insurance </a:t>
            </a:r>
            <a:endParaRPr lang="en-US" dirty="0" smtClean="0"/>
          </a:p>
          <a:p>
            <a:pPr>
              <a:buFont typeface="Wingdings" charset="2"/>
              <a:buChar char="§"/>
            </a:pPr>
            <a:r>
              <a:rPr lang="en-US" dirty="0" smtClean="0"/>
              <a:t>Parental consent form (sample) in English, Creole</a:t>
            </a:r>
            <a:r>
              <a:rPr lang="en-US" dirty="0"/>
              <a:t>, Spanish at </a:t>
            </a:r>
            <a:r>
              <a:rPr lang="en-US" dirty="0">
                <a:hlinkClick r:id="rId3"/>
              </a:rPr>
              <a:t>http://</a:t>
            </a:r>
            <a:r>
              <a:rPr lang="en-US" dirty="0" smtClean="0">
                <a:hlinkClick r:id="rId3"/>
              </a:rPr>
              <a:t>sss.usf.edu/resources/topic/medicaid/index.html</a:t>
            </a:r>
            <a:endParaRPr lang="en-US" dirty="0"/>
          </a:p>
          <a:p>
            <a:pPr>
              <a:buFont typeface="Wingdings" charset="2"/>
              <a:buChar char="§"/>
            </a:pPr>
            <a:endParaRPr lang="en-US" dirty="0" smtClean="0"/>
          </a:p>
          <a:p>
            <a:pPr>
              <a:buFont typeface="Wingdings" charset="2"/>
              <a:buChar char="§"/>
            </a:pPr>
            <a:endParaRPr lang="en-US" dirty="0" smtClean="0"/>
          </a:p>
        </p:txBody>
      </p:sp>
      <p:sp>
        <p:nvSpPr>
          <p:cNvPr id="4" name="Slide Number Placeholder 3"/>
          <p:cNvSpPr>
            <a:spLocks noGrp="1"/>
          </p:cNvSpPr>
          <p:nvPr>
            <p:ph type="sldNum" sz="quarter" idx="12"/>
          </p:nvPr>
        </p:nvSpPr>
        <p:spPr/>
        <p:txBody>
          <a:bodyPr/>
          <a:lstStyle/>
          <a:p>
            <a:fld id="{651FC063-5EA9-49AF-AFAF-D68C9E82B23B}" type="slidenum">
              <a:rPr lang="en-US" smtClean="0"/>
              <a:pPr/>
              <a:t>13</a:t>
            </a:fld>
            <a:endParaRPr lang="en-US"/>
          </a:p>
        </p:txBody>
      </p:sp>
    </p:spTree>
    <p:extLst>
      <p:ext uri="{BB962C8B-B14F-4D97-AF65-F5344CB8AC3E}">
        <p14:creationId xmlns:p14="http://schemas.microsoft.com/office/powerpoint/2010/main" val="807163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
            <a:ext cx="8229600" cy="685800"/>
          </a:xfrm>
        </p:spPr>
        <p:txBody>
          <a:bodyPr>
            <a:normAutofit fontScale="90000"/>
          </a:bodyPr>
          <a:lstStyle/>
          <a:p>
            <a:r>
              <a:rPr lang="en-US" b="1" dirty="0" smtClean="0"/>
              <a:t>Parental Consent</a:t>
            </a:r>
            <a:endParaRPr lang="en-US" b="1" dirty="0"/>
          </a:p>
        </p:txBody>
      </p:sp>
      <p:sp>
        <p:nvSpPr>
          <p:cNvPr id="3" name="Content Placeholder 2"/>
          <p:cNvSpPr>
            <a:spLocks noGrp="1"/>
          </p:cNvSpPr>
          <p:nvPr>
            <p:ph idx="1"/>
          </p:nvPr>
        </p:nvSpPr>
        <p:spPr>
          <a:xfrm>
            <a:off x="152400" y="787400"/>
            <a:ext cx="8877300" cy="5905500"/>
          </a:xfrm>
        </p:spPr>
        <p:txBody>
          <a:bodyPr>
            <a:normAutofit fontScale="40000" lnSpcReduction="20000"/>
          </a:bodyPr>
          <a:lstStyle/>
          <a:p>
            <a:pPr marL="0" indent="0">
              <a:buNone/>
            </a:pPr>
            <a:r>
              <a:rPr lang="en-US" sz="4500" dirty="0"/>
              <a:t>d. Prior to accessing the student’s or parent’s public benefits or insurance for the first time, and after providing notification to the student’s parent as described in sub-subparagraph e. of paragraph (3)(q), the school district must obtain written, parental consent that specifies:</a:t>
            </a:r>
          </a:p>
          <a:p>
            <a:pPr marL="0" indent="0">
              <a:buNone/>
            </a:pPr>
            <a:r>
              <a:rPr lang="en-US" sz="4500" dirty="0"/>
              <a:t>(I) The personally identifiable information that may be disclosed such as records or information about the services that may be provided to the student;</a:t>
            </a:r>
          </a:p>
          <a:p>
            <a:pPr marL="0" indent="0">
              <a:buNone/>
            </a:pPr>
            <a:r>
              <a:rPr lang="en-US" sz="4500" dirty="0"/>
              <a:t>(II) The purpose of disclosure, such as for purpose of billing for services;</a:t>
            </a:r>
          </a:p>
          <a:p>
            <a:pPr marL="0" indent="0">
              <a:buNone/>
            </a:pPr>
            <a:r>
              <a:rPr lang="en-US" sz="4500" dirty="0"/>
              <a:t>(III) The agency to which the disclosure may be made; and,</a:t>
            </a:r>
          </a:p>
          <a:p>
            <a:pPr marL="0" indent="0">
              <a:buNone/>
            </a:pPr>
            <a:r>
              <a:rPr lang="en-US" sz="4500" dirty="0"/>
              <a:t>(IV) That the parent understands and agrees that the school district may access the parent’s or student’s public benefits or insurance to pay for services required under Rules 6A-6.03011-.0361, F.A.C.</a:t>
            </a:r>
          </a:p>
          <a:p>
            <a:pPr marL="0" indent="0">
              <a:buNone/>
            </a:pPr>
            <a:r>
              <a:rPr lang="en-US" sz="4500" dirty="0"/>
              <a:t>e. Prior to accessing a student’s or parent’s public benefits or insurance for the first time, and annually thereafter, the school district must provide written notification consistent with the requirements found in paragraphs 6A-6.03311(1)(a) and (b), F.A.C., to the student’s parents that includes:</a:t>
            </a:r>
          </a:p>
          <a:p>
            <a:pPr marL="0" indent="0">
              <a:buNone/>
            </a:pPr>
            <a:r>
              <a:rPr lang="en-US" sz="4500" dirty="0"/>
              <a:t>(I) A statement of the parental consent provision in sub-subparagraph d. of this paragraph;</a:t>
            </a:r>
          </a:p>
          <a:p>
            <a:pPr marL="0" indent="0">
              <a:buNone/>
            </a:pPr>
            <a:r>
              <a:rPr lang="en-US" sz="4500" dirty="0"/>
              <a:t>(II) A statement of the no cost provisions of subparagraph (3)(q)1.;</a:t>
            </a:r>
          </a:p>
          <a:p>
            <a:pPr marL="0" indent="0">
              <a:buNone/>
            </a:pPr>
            <a:r>
              <a:rPr lang="en-US" sz="4500" dirty="0"/>
              <a:t>(III) A statement that the parents have the right to withdraw their consent to disclose their child’s personally identifiable information to the agency responsible for the administration of the State’s public benefits or insurance at any time; and,</a:t>
            </a:r>
          </a:p>
          <a:p>
            <a:pPr marL="0" indent="0">
              <a:buNone/>
            </a:pPr>
            <a:r>
              <a:rPr lang="en-US" sz="4500" dirty="0"/>
              <a:t>(IV) A statement that the withdrawal of consent or refusal to provide consent to disclose personally identifiable information to the agency responsible for the administration of the State’s public benefits or insurance program does not relieve the school district of its responsibility to ensure that all required services are provided at no cost to the parents.</a:t>
            </a:r>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14</a:t>
            </a:fld>
            <a:endParaRPr lang="en-US"/>
          </a:p>
        </p:txBody>
      </p:sp>
    </p:spTree>
    <p:extLst>
      <p:ext uri="{BB962C8B-B14F-4D97-AF65-F5344CB8AC3E}">
        <p14:creationId xmlns:p14="http://schemas.microsoft.com/office/powerpoint/2010/main" val="3788751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Annual Notification</a:t>
            </a:r>
            <a:endParaRPr lang="en-US" b="1" dirty="0"/>
          </a:p>
        </p:txBody>
      </p:sp>
      <p:sp>
        <p:nvSpPr>
          <p:cNvPr id="3" name="Content Placeholder 2"/>
          <p:cNvSpPr>
            <a:spLocks noGrp="1"/>
          </p:cNvSpPr>
          <p:nvPr>
            <p:ph idx="1"/>
          </p:nvPr>
        </p:nvSpPr>
        <p:spPr>
          <a:xfrm>
            <a:off x="457200" y="1295400"/>
            <a:ext cx="8229600" cy="5283200"/>
          </a:xfrm>
        </p:spPr>
        <p:txBody>
          <a:bodyPr>
            <a:normAutofit fontScale="62500" lnSpcReduction="20000"/>
          </a:bodyPr>
          <a:lstStyle/>
          <a:p>
            <a:pPr marL="0" indent="0">
              <a:buNone/>
            </a:pPr>
            <a:r>
              <a:rPr lang="en-US" dirty="0" smtClean="0"/>
              <a:t> </a:t>
            </a:r>
            <a:endParaRPr lang="en-US" dirty="0"/>
          </a:p>
          <a:p>
            <a:pPr marL="0" indent="0">
              <a:buNone/>
            </a:pPr>
            <a:r>
              <a:rPr lang="en-US" dirty="0"/>
              <a:t>e. Prior to accessing a student’s or parent’s public benefits or insurance for the first time, and annually thereafter, the school district must provide written notification consistent with the requirements found in paragraphs 6A-6.03311(1)(a) and (b), F.A.C., to the student’s parents that includes:</a:t>
            </a:r>
          </a:p>
          <a:p>
            <a:pPr marL="0" indent="0">
              <a:buNone/>
            </a:pPr>
            <a:r>
              <a:rPr lang="en-US" dirty="0"/>
              <a:t>(I) A statement of the parental consent provision in sub-subparagraph d. of this paragraph;</a:t>
            </a:r>
          </a:p>
          <a:p>
            <a:pPr marL="0" indent="0">
              <a:buNone/>
            </a:pPr>
            <a:r>
              <a:rPr lang="en-US" dirty="0"/>
              <a:t>(II) A statement of the no cost provisions of subparagraph (3)(q)1.;</a:t>
            </a:r>
          </a:p>
          <a:p>
            <a:pPr marL="0" indent="0">
              <a:buNone/>
            </a:pPr>
            <a:r>
              <a:rPr lang="en-US" dirty="0"/>
              <a:t>(III) A statement that the parents have the right to withdraw their consent to disclose their child’s personally identifiable information to the agency responsible for the administration of the State’s public benefits or insurance at any time; and,</a:t>
            </a:r>
          </a:p>
          <a:p>
            <a:pPr marL="0" indent="0">
              <a:buNone/>
            </a:pPr>
            <a:r>
              <a:rPr lang="en-US" dirty="0"/>
              <a:t>(IV) A statement that the withdrawal of consent or refusal to provide consent to disclose personally identifiable information to the agency responsible for the administration of the State’s public benefits or insurance program does not relieve the school district of its responsibility to ensure that all required services are provided at no cost to the parents.</a:t>
            </a:r>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15</a:t>
            </a:fld>
            <a:endParaRPr lang="en-US"/>
          </a:p>
        </p:txBody>
      </p:sp>
    </p:spTree>
    <p:extLst>
      <p:ext uri="{BB962C8B-B14F-4D97-AF65-F5344CB8AC3E}">
        <p14:creationId xmlns:p14="http://schemas.microsoft.com/office/powerpoint/2010/main" val="1235514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NAME Conference</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300+ attendees</a:t>
            </a:r>
          </a:p>
          <a:p>
            <a:r>
              <a:rPr lang="en-US" dirty="0" smtClean="0"/>
              <a:t>Florida school districts represented: Broward, Leon, Volusia, Seminole, Polk, Levy, Palm Beach, Santa Rosa, Bay, Collier, Orange, Brevard</a:t>
            </a:r>
          </a:p>
          <a:p>
            <a:r>
              <a:rPr lang="en-US" dirty="0" smtClean="0"/>
              <a:t>Presentations that included Florida district and FDOE staff included sessions related to transportation reimbursement, trauma and mindfulness, Florida’s Medicaid in schools program, therapy services, specialized transportation, and overcoming challenges with the Child Find program</a:t>
            </a:r>
          </a:p>
          <a:p>
            <a:r>
              <a:rPr lang="en-US" dirty="0" smtClean="0"/>
              <a:t>Feedback from school district attendee</a:t>
            </a:r>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16</a:t>
            </a:fld>
            <a:endParaRPr lang="en-US"/>
          </a:p>
        </p:txBody>
      </p:sp>
    </p:spTree>
    <p:extLst>
      <p:ext uri="{BB962C8B-B14F-4D97-AF65-F5344CB8AC3E}">
        <p14:creationId xmlns:p14="http://schemas.microsoft.com/office/powerpoint/2010/main" val="64619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NAME Conference Presentation Information</a:t>
            </a:r>
            <a:endParaRPr lang="en-US" b="1" dirty="0"/>
          </a:p>
        </p:txBody>
      </p:sp>
      <p:sp>
        <p:nvSpPr>
          <p:cNvPr id="3" name="Content Placeholder 2"/>
          <p:cNvSpPr>
            <a:spLocks noGrp="1"/>
          </p:cNvSpPr>
          <p:nvPr>
            <p:ph idx="1"/>
          </p:nvPr>
        </p:nvSpPr>
        <p:spPr/>
        <p:txBody>
          <a:bodyPr/>
          <a:lstStyle/>
          <a:p>
            <a:r>
              <a:rPr lang="en-US" dirty="0" smtClean="0"/>
              <a:t>Over the next 6 months will have calls for districts to share information from their presentations at NAME conference</a:t>
            </a:r>
          </a:p>
          <a:p>
            <a:r>
              <a:rPr lang="en-US" dirty="0" smtClean="0"/>
              <a:t>First call January 23: Julie </a:t>
            </a:r>
            <a:r>
              <a:rPr lang="en-US" dirty="0" err="1" smtClean="0"/>
              <a:t>Accorsini</a:t>
            </a:r>
            <a:r>
              <a:rPr lang="en-US" dirty="0" smtClean="0"/>
              <a:t>, Medicaid Manager, Collier County School District: “Four Powerful Strategies to Uncover the Full Potential in Your District’s Reimbursement”</a:t>
            </a:r>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17</a:t>
            </a:fld>
            <a:endParaRPr lang="en-US"/>
          </a:p>
        </p:txBody>
      </p:sp>
    </p:spTree>
    <p:extLst>
      <p:ext uri="{BB962C8B-B14F-4D97-AF65-F5344CB8AC3E}">
        <p14:creationId xmlns:p14="http://schemas.microsoft.com/office/powerpoint/2010/main" val="1677955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SSS Website-Medicaid pages </a:t>
            </a:r>
            <a:endParaRPr lang="en-US" b="1" dirty="0"/>
          </a:p>
        </p:txBody>
      </p:sp>
      <p:sp>
        <p:nvSpPr>
          <p:cNvPr id="3" name="Content Placeholder 2"/>
          <p:cNvSpPr>
            <a:spLocks noGrp="1"/>
          </p:cNvSpPr>
          <p:nvPr>
            <p:ph idx="1"/>
          </p:nvPr>
        </p:nvSpPr>
        <p:spPr>
          <a:xfrm>
            <a:off x="1463040" y="1638300"/>
            <a:ext cx="6196405" cy="4800600"/>
          </a:xfrm>
        </p:spPr>
        <p:txBody>
          <a:bodyPr>
            <a:normAutofit fontScale="40000" lnSpcReduction="20000"/>
          </a:bodyPr>
          <a:lstStyle/>
          <a:p>
            <a:pPr marL="0" indent="0">
              <a:buNone/>
            </a:pPr>
            <a:r>
              <a:rPr lang="en-US" dirty="0" smtClean="0"/>
              <a:t> </a:t>
            </a:r>
            <a:endParaRPr lang="en-US" sz="3800" dirty="0" smtClean="0"/>
          </a:p>
          <a:p>
            <a:pPr>
              <a:buFont typeface="Wingdings" charset="2"/>
              <a:buChar char="§"/>
            </a:pPr>
            <a:r>
              <a:rPr lang="en-US" sz="6000" dirty="0" smtClean="0"/>
              <a:t>SSS Website </a:t>
            </a:r>
            <a:r>
              <a:rPr lang="en-US" sz="6000" dirty="0">
                <a:hlinkClick r:id="rId3"/>
              </a:rPr>
              <a:t>http://sss.usf.edu/resources/topic/medicaid/</a:t>
            </a:r>
            <a:r>
              <a:rPr lang="en-US" sz="6000" dirty="0" smtClean="0">
                <a:hlinkClick r:id="rId3"/>
              </a:rPr>
              <a:t>index.html</a:t>
            </a:r>
            <a:endParaRPr lang="en-US" sz="6000" dirty="0" smtClean="0"/>
          </a:p>
          <a:p>
            <a:pPr marL="0" indent="0">
              <a:buNone/>
            </a:pPr>
            <a:endParaRPr lang="en-US" sz="6000" dirty="0"/>
          </a:p>
          <a:p>
            <a:pPr>
              <a:buFont typeface="Wingdings" charset="2"/>
              <a:buChar char="§"/>
            </a:pPr>
            <a:r>
              <a:rPr lang="en-US" sz="6000" dirty="0" smtClean="0"/>
              <a:t> Posted FAC (rule) on parental  consent</a:t>
            </a:r>
          </a:p>
          <a:p>
            <a:pPr>
              <a:buFont typeface="Wingdings" charset="2"/>
              <a:buChar char="§"/>
            </a:pPr>
            <a:endParaRPr lang="en-US" sz="6000" dirty="0" smtClean="0"/>
          </a:p>
          <a:p>
            <a:pPr>
              <a:buFont typeface="Wingdings" charset="2"/>
              <a:buChar char="§"/>
            </a:pPr>
            <a:r>
              <a:rPr lang="en-US" sz="6000" dirty="0" smtClean="0"/>
              <a:t>Notes from prior Medicaid and schools calls</a:t>
            </a:r>
            <a:endParaRPr lang="en-US" sz="6000" dirty="0" smtClean="0"/>
          </a:p>
          <a:p>
            <a:pPr>
              <a:buFont typeface="Wingdings" charset="2"/>
              <a:buChar char="§"/>
            </a:pPr>
            <a:endParaRPr lang="en-US" sz="6000" dirty="0"/>
          </a:p>
          <a:p>
            <a:pPr>
              <a:buFont typeface="Wingdings" charset="2"/>
              <a:buChar char="§"/>
            </a:pPr>
            <a:r>
              <a:rPr lang="en-US" sz="6000" dirty="0" smtClean="0"/>
              <a:t>Reminder: Send information for sharing with other districts</a:t>
            </a:r>
          </a:p>
          <a:p>
            <a:pPr marL="0" indent="0">
              <a:buNone/>
            </a:pPr>
            <a:endParaRPr lang="en-US" sz="3800" dirty="0" smtClean="0">
              <a:solidFill>
                <a:srgbClr val="AA2B1E"/>
              </a:solidFill>
            </a:endParaRPr>
          </a:p>
          <a:p>
            <a:pPr marL="0" indent="0">
              <a:buNone/>
            </a:pPr>
            <a:r>
              <a:rPr lang="en-US" sz="3800" dirty="0" smtClean="0"/>
              <a:t>  </a:t>
            </a:r>
          </a:p>
          <a:p>
            <a:pPr marL="0" indent="0">
              <a:buNone/>
            </a:pPr>
            <a:r>
              <a:rPr lang="en-US" dirty="0" smtClean="0"/>
              <a:t> </a:t>
            </a:r>
            <a:endParaRPr lang="en-US" dirty="0" smtClean="0">
              <a:solidFill>
                <a:srgbClr val="AA2B1E"/>
              </a:solidFill>
            </a:endParaRPr>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18</a:t>
            </a:fld>
            <a:endParaRPr lang="en-US"/>
          </a:p>
        </p:txBody>
      </p:sp>
    </p:spTree>
    <p:extLst>
      <p:ext uri="{BB962C8B-B14F-4D97-AF65-F5344CB8AC3E}">
        <p14:creationId xmlns:p14="http://schemas.microsoft.com/office/powerpoint/2010/main" val="2179940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Open Forum</a:t>
            </a:r>
            <a:br>
              <a:rPr lang="en-US" b="1" dirty="0" smtClean="0"/>
            </a:br>
            <a:endParaRPr lang="en-US" sz="2200" b="1" dirty="0"/>
          </a:p>
        </p:txBody>
      </p:sp>
      <p:sp>
        <p:nvSpPr>
          <p:cNvPr id="3" name="Content Placeholder 2"/>
          <p:cNvSpPr>
            <a:spLocks noGrp="1"/>
          </p:cNvSpPr>
          <p:nvPr>
            <p:ph idx="1"/>
          </p:nvPr>
        </p:nvSpPr>
        <p:spPr/>
        <p:txBody>
          <a:bodyPr/>
          <a:lstStyle/>
          <a:p>
            <a:pPr marL="0" indent="0">
              <a:buNone/>
            </a:pPr>
            <a:r>
              <a:rPr lang="en-US" dirty="0"/>
              <a:t>P</a:t>
            </a:r>
            <a:r>
              <a:rPr lang="en-US" dirty="0" smtClean="0"/>
              <a:t>hone </a:t>
            </a:r>
            <a:r>
              <a:rPr lang="en-US" dirty="0"/>
              <a:t>will be taken off of presentation mode-please mute your phone line if you are not </a:t>
            </a:r>
            <a:r>
              <a:rPr lang="en-US" dirty="0" smtClean="0"/>
              <a:t>speaking.</a:t>
            </a:r>
          </a:p>
          <a:p>
            <a:pPr marL="0" indent="0">
              <a:buNone/>
            </a:pPr>
            <a:endParaRPr lang="en-US" dirty="0"/>
          </a:p>
          <a:p>
            <a:pPr marL="0" indent="0">
              <a:buNone/>
            </a:pPr>
            <a:r>
              <a:rPr lang="en-US" dirty="0" smtClean="0"/>
              <a:t>If you have comments or questions, please identify yourself and your district.</a:t>
            </a:r>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19</a:t>
            </a:fld>
            <a:endParaRPr lang="en-US"/>
          </a:p>
        </p:txBody>
      </p:sp>
    </p:spTree>
    <p:extLst>
      <p:ext uri="{BB962C8B-B14F-4D97-AF65-F5344CB8AC3E}">
        <p14:creationId xmlns:p14="http://schemas.microsoft.com/office/powerpoint/2010/main" val="208685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Call Reminders</a:t>
            </a:r>
            <a:endParaRPr lang="en-US" b="1" dirty="0"/>
          </a:p>
        </p:txBody>
      </p:sp>
      <p:sp>
        <p:nvSpPr>
          <p:cNvPr id="3" name="Content Placeholder 2"/>
          <p:cNvSpPr>
            <a:spLocks noGrp="1"/>
          </p:cNvSpPr>
          <p:nvPr>
            <p:ph idx="1"/>
          </p:nvPr>
        </p:nvSpPr>
        <p:spPr/>
        <p:txBody>
          <a:bodyPr>
            <a:normAutofit lnSpcReduction="10000"/>
          </a:bodyPr>
          <a:lstStyle/>
          <a:p>
            <a:r>
              <a:rPr lang="en-US" dirty="0" smtClean="0"/>
              <a:t>Put your name and district or company represented in chat box</a:t>
            </a:r>
          </a:p>
          <a:p>
            <a:r>
              <a:rPr lang="en-US" dirty="0" smtClean="0"/>
              <a:t>Phone lines will be muted during most of call, so enter questions in chat box</a:t>
            </a:r>
          </a:p>
          <a:p>
            <a:r>
              <a:rPr lang="en-US" dirty="0" smtClean="0"/>
              <a:t>Phone lines will be unmuted during open forum at end of call. Please mute your line at this time and do not put on hold (as some districts have music or announcements that play while on hold)</a:t>
            </a:r>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2</a:t>
            </a:fld>
            <a:endParaRPr lang="en-US"/>
          </a:p>
        </p:txBody>
      </p:sp>
    </p:spTree>
    <p:extLst>
      <p:ext uri="{BB962C8B-B14F-4D97-AF65-F5344CB8AC3E}">
        <p14:creationId xmlns:p14="http://schemas.microsoft.com/office/powerpoint/2010/main" val="1860534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190499"/>
            <a:ext cx="6965245" cy="571501"/>
          </a:xfrm>
        </p:spPr>
        <p:txBody>
          <a:bodyPr>
            <a:normAutofit fontScale="90000"/>
          </a:bodyPr>
          <a:lstStyle/>
          <a:p>
            <a:r>
              <a:rPr lang="en-US" b="1" dirty="0" smtClean="0"/>
              <a:t>Agenda</a:t>
            </a:r>
            <a:endParaRPr lang="en-US" b="1" dirty="0"/>
          </a:p>
        </p:txBody>
      </p:sp>
      <p:sp>
        <p:nvSpPr>
          <p:cNvPr id="3" name="Content Placeholder 2"/>
          <p:cNvSpPr>
            <a:spLocks noGrp="1"/>
          </p:cNvSpPr>
          <p:nvPr>
            <p:ph idx="1"/>
          </p:nvPr>
        </p:nvSpPr>
        <p:spPr>
          <a:xfrm>
            <a:off x="635000" y="762000"/>
            <a:ext cx="7759700" cy="6096000"/>
          </a:xfrm>
        </p:spPr>
        <p:txBody>
          <a:bodyPr>
            <a:normAutofit fontScale="25000" lnSpcReduction="20000"/>
          </a:bodyPr>
          <a:lstStyle/>
          <a:p>
            <a:pPr marL="0" indent="0">
              <a:buNone/>
            </a:pPr>
            <a:endParaRPr lang="en-US" dirty="0"/>
          </a:p>
          <a:p>
            <a:pPr>
              <a:buFont typeface="Wingdings" charset="2"/>
              <a:buChar char="§"/>
            </a:pPr>
            <a:r>
              <a:rPr lang="en-US" sz="8000" dirty="0" smtClean="0"/>
              <a:t>Introductions - AHCA and FDOE/SSS </a:t>
            </a:r>
            <a:r>
              <a:rPr lang="en-US" sz="8000" dirty="0" smtClean="0"/>
              <a:t>staff</a:t>
            </a:r>
            <a:endParaRPr lang="en-US" sz="8000" dirty="0" smtClean="0"/>
          </a:p>
          <a:p>
            <a:pPr>
              <a:buFont typeface="Wingdings" charset="2"/>
              <a:buChar char="§"/>
            </a:pPr>
            <a:r>
              <a:rPr lang="en-US" sz="8000" dirty="0" smtClean="0"/>
              <a:t>FFS - </a:t>
            </a:r>
            <a:r>
              <a:rPr lang="en-US" sz="8000" dirty="0" smtClean="0"/>
              <a:t>Luc</a:t>
            </a:r>
            <a:endParaRPr lang="en-US" sz="8000" dirty="0" smtClean="0"/>
          </a:p>
          <a:p>
            <a:pPr marL="0" indent="0">
              <a:buNone/>
            </a:pPr>
            <a:r>
              <a:rPr lang="en-US" sz="8000" dirty="0" smtClean="0"/>
              <a:t>           - Revisions</a:t>
            </a:r>
            <a:r>
              <a:rPr lang="en-US" sz="8000" dirty="0"/>
              <a:t>/SPA status - </a:t>
            </a:r>
          </a:p>
          <a:p>
            <a:pPr marL="0" indent="0">
              <a:buNone/>
            </a:pPr>
            <a:r>
              <a:rPr lang="en-US" sz="8000" dirty="0"/>
              <a:t>             </a:t>
            </a:r>
            <a:r>
              <a:rPr lang="en-US" sz="8000" dirty="0" smtClean="0"/>
              <a:t> (FFS</a:t>
            </a:r>
            <a:r>
              <a:rPr lang="en-US" sz="8000" dirty="0"/>
              <a:t>, charter/private schools/free care </a:t>
            </a:r>
            <a:r>
              <a:rPr lang="en-US" sz="8000" dirty="0" smtClean="0"/>
              <a:t>guidance)    </a:t>
            </a:r>
          </a:p>
          <a:p>
            <a:pPr marL="0" indent="0">
              <a:buNone/>
            </a:pPr>
            <a:r>
              <a:rPr lang="en-US" sz="8000" dirty="0"/>
              <a:t> </a:t>
            </a:r>
            <a:r>
              <a:rPr lang="en-US" sz="8000" dirty="0" smtClean="0"/>
              <a:t>          - NCCI changes and denials and dates of changes </a:t>
            </a:r>
          </a:p>
          <a:p>
            <a:pPr marL="0" indent="0">
              <a:buNone/>
            </a:pPr>
            <a:r>
              <a:rPr lang="en-US" sz="8000" dirty="0"/>
              <a:t> </a:t>
            </a:r>
            <a:r>
              <a:rPr lang="en-US" sz="8000" dirty="0" smtClean="0"/>
              <a:t>          - Fee schedule dated 1/1/17 revisions</a:t>
            </a:r>
          </a:p>
          <a:p>
            <a:pPr marL="0" indent="0">
              <a:buNone/>
            </a:pPr>
            <a:r>
              <a:rPr lang="en-US" sz="8000" dirty="0"/>
              <a:t> </a:t>
            </a:r>
            <a:r>
              <a:rPr lang="en-US" sz="8000" dirty="0" smtClean="0"/>
              <a:t>          - </a:t>
            </a:r>
            <a:r>
              <a:rPr lang="en-US" sz="8000" dirty="0" smtClean="0"/>
              <a:t>Florida Administrative R</a:t>
            </a:r>
            <a:r>
              <a:rPr lang="en-US" sz="8000" dirty="0" smtClean="0"/>
              <a:t>ule 59G-1.054   </a:t>
            </a:r>
          </a:p>
          <a:p>
            <a:pPr>
              <a:buFont typeface="Wingdings" charset="2"/>
              <a:buChar char="§"/>
            </a:pPr>
            <a:r>
              <a:rPr lang="en-US" sz="8000" dirty="0" smtClean="0"/>
              <a:t>AHCA Monitoring: Refresher </a:t>
            </a:r>
            <a:r>
              <a:rPr lang="en-US" sz="8000" dirty="0"/>
              <a:t>on </a:t>
            </a:r>
            <a:r>
              <a:rPr lang="en-US" sz="8000" dirty="0" smtClean="0"/>
              <a:t>transportation monitoring - Jeffrey</a:t>
            </a:r>
            <a:r>
              <a:rPr lang="en-US" sz="8000" dirty="0" smtClean="0"/>
              <a:t> </a:t>
            </a:r>
            <a:endParaRPr lang="en-US" sz="8000" dirty="0" smtClean="0"/>
          </a:p>
          <a:p>
            <a:pPr>
              <a:buFont typeface="Wingdings" charset="2"/>
              <a:buChar char="§"/>
            </a:pPr>
            <a:r>
              <a:rPr lang="en-US" sz="8000" dirty="0" smtClean="0"/>
              <a:t>SDAC - Ami</a:t>
            </a:r>
            <a:endParaRPr lang="en-US" sz="8000" dirty="0"/>
          </a:p>
          <a:p>
            <a:pPr marL="0" indent="0">
              <a:buNone/>
            </a:pPr>
            <a:r>
              <a:rPr lang="en-US" sz="8000" dirty="0"/>
              <a:t>          - </a:t>
            </a:r>
            <a:r>
              <a:rPr lang="en-US" sz="8000" dirty="0" smtClean="0"/>
              <a:t>R</a:t>
            </a:r>
            <a:r>
              <a:rPr lang="en-US" sz="8000" dirty="0" smtClean="0"/>
              <a:t>equesting payroll</a:t>
            </a:r>
            <a:endParaRPr lang="en-US" sz="8000" dirty="0" smtClean="0"/>
          </a:p>
          <a:p>
            <a:pPr marL="0" indent="0">
              <a:buNone/>
            </a:pPr>
            <a:r>
              <a:rPr lang="en-US" sz="8000" dirty="0"/>
              <a:t> </a:t>
            </a:r>
            <a:r>
              <a:rPr lang="en-US" sz="8000" dirty="0" smtClean="0"/>
              <a:t>         </a:t>
            </a:r>
            <a:r>
              <a:rPr lang="en-US" sz="8000" dirty="0" smtClean="0"/>
              <a:t>- Prorating salaries</a:t>
            </a:r>
          </a:p>
          <a:p>
            <a:pPr marL="0" indent="0">
              <a:buNone/>
            </a:pPr>
            <a:r>
              <a:rPr lang="en-US" sz="8000" dirty="0"/>
              <a:t> </a:t>
            </a:r>
            <a:r>
              <a:rPr lang="en-US" sz="8000" dirty="0" smtClean="0"/>
              <a:t>         - Cost pool</a:t>
            </a:r>
            <a:endParaRPr lang="en-US" sz="8000" dirty="0" smtClean="0"/>
          </a:p>
          <a:p>
            <a:pPr>
              <a:buFont typeface="Wingdings" charset="2"/>
              <a:buChar char="§"/>
            </a:pPr>
            <a:r>
              <a:rPr lang="en-US" sz="8000" dirty="0" smtClean="0"/>
              <a:t>FDOE/SSS - Anne</a:t>
            </a:r>
            <a:endParaRPr lang="en-US" sz="8000" dirty="0"/>
          </a:p>
          <a:p>
            <a:pPr marL="0" indent="0">
              <a:buNone/>
            </a:pPr>
            <a:r>
              <a:rPr lang="en-US" sz="8000" dirty="0"/>
              <a:t> </a:t>
            </a:r>
            <a:r>
              <a:rPr lang="en-US" sz="8000" dirty="0" smtClean="0"/>
              <a:t>         - </a:t>
            </a:r>
            <a:r>
              <a:rPr lang="en-US" sz="8000" dirty="0"/>
              <a:t>Parental </a:t>
            </a:r>
            <a:r>
              <a:rPr lang="en-US" sz="8000" dirty="0" smtClean="0"/>
              <a:t>consent and notification</a:t>
            </a:r>
            <a:endParaRPr lang="en-US" sz="8000" dirty="0"/>
          </a:p>
          <a:p>
            <a:pPr marL="0" indent="0">
              <a:buNone/>
            </a:pPr>
            <a:r>
              <a:rPr lang="en-US" sz="8000" dirty="0"/>
              <a:t>	</a:t>
            </a:r>
            <a:r>
              <a:rPr lang="en-US" sz="8000" dirty="0" smtClean="0"/>
              <a:t>   - </a:t>
            </a:r>
            <a:r>
              <a:rPr lang="en-US" sz="8000" dirty="0"/>
              <a:t>Documenting Transportation on the </a:t>
            </a:r>
            <a:r>
              <a:rPr lang="en-US" sz="8000" dirty="0" smtClean="0"/>
              <a:t>IEP</a:t>
            </a:r>
          </a:p>
          <a:p>
            <a:pPr>
              <a:buFont typeface="Wingdings" charset="2"/>
              <a:buChar char="§"/>
            </a:pPr>
            <a:r>
              <a:rPr lang="en-US" sz="8000" dirty="0" smtClean="0"/>
              <a:t>Report from NAME conference – Broward County School District</a:t>
            </a:r>
          </a:p>
          <a:p>
            <a:pPr>
              <a:buFont typeface="Wingdings" charset="2"/>
              <a:buChar char="§"/>
            </a:pPr>
            <a:r>
              <a:rPr lang="en-US" sz="8000" dirty="0" smtClean="0"/>
              <a:t>Open </a:t>
            </a:r>
            <a:r>
              <a:rPr lang="en-US" sz="8000" dirty="0"/>
              <a:t>Forum-Call attendees enter questions in chat box</a:t>
            </a:r>
          </a:p>
          <a:p>
            <a:endParaRPr lang="en-US" sz="8000"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3</a:t>
            </a:fld>
            <a:endParaRPr lang="en-US"/>
          </a:p>
        </p:txBody>
      </p:sp>
    </p:spTree>
    <p:extLst>
      <p:ext uri="{BB962C8B-B14F-4D97-AF65-F5344CB8AC3E}">
        <p14:creationId xmlns:p14="http://schemas.microsoft.com/office/powerpoint/2010/main" val="94480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Fee for Service: Rule Revisions/SPAs </a:t>
            </a:r>
            <a:r>
              <a:rPr lang="en-US" b="1" dirty="0" smtClean="0"/>
              <a:t>– Status/Updates</a:t>
            </a:r>
            <a:endParaRPr lang="en-US" b="1" dirty="0"/>
          </a:p>
        </p:txBody>
      </p:sp>
      <p:sp>
        <p:nvSpPr>
          <p:cNvPr id="3" name="Content Placeholder 2"/>
          <p:cNvSpPr>
            <a:spLocks noGrp="1"/>
          </p:cNvSpPr>
          <p:nvPr>
            <p:ph idx="1"/>
          </p:nvPr>
        </p:nvSpPr>
        <p:spPr/>
        <p:txBody>
          <a:bodyPr/>
          <a:lstStyle/>
          <a:p>
            <a:pPr>
              <a:buFont typeface="Wingdings" charset="2"/>
              <a:buChar char="§"/>
            </a:pPr>
            <a:endParaRPr lang="en-US" dirty="0" smtClean="0"/>
          </a:p>
          <a:p>
            <a:pPr>
              <a:buFont typeface="Wingdings" charset="2"/>
              <a:buChar char="§"/>
            </a:pPr>
            <a:r>
              <a:rPr lang="en-US" dirty="0" smtClean="0"/>
              <a:t>Medicaid Certified School Match Handbook (2005)</a:t>
            </a:r>
          </a:p>
          <a:p>
            <a:pPr marL="0" indent="0">
              <a:buNone/>
            </a:pPr>
            <a:endParaRPr lang="en-US" dirty="0" smtClean="0"/>
          </a:p>
          <a:p>
            <a:pPr>
              <a:buFont typeface="Wingdings" charset="2"/>
              <a:buChar char="§"/>
            </a:pPr>
            <a:r>
              <a:rPr lang="en-US" dirty="0" smtClean="0"/>
              <a:t>Private/Charter Schools</a:t>
            </a:r>
          </a:p>
          <a:p>
            <a:pPr marL="0" indent="0">
              <a:buNone/>
            </a:pPr>
            <a:endParaRPr lang="en-US" dirty="0" smtClean="0"/>
          </a:p>
          <a:p>
            <a:pPr>
              <a:buFont typeface="Wingdings" charset="2"/>
              <a:buChar char="§"/>
            </a:pPr>
            <a:r>
              <a:rPr lang="en-US" dirty="0" smtClean="0"/>
              <a:t>Rules related to CMS Free Care guidance</a:t>
            </a:r>
          </a:p>
        </p:txBody>
      </p:sp>
      <p:sp>
        <p:nvSpPr>
          <p:cNvPr id="4" name="Slide Number Placeholder 3"/>
          <p:cNvSpPr>
            <a:spLocks noGrp="1"/>
          </p:cNvSpPr>
          <p:nvPr>
            <p:ph type="sldNum" sz="quarter" idx="12"/>
          </p:nvPr>
        </p:nvSpPr>
        <p:spPr/>
        <p:txBody>
          <a:bodyPr/>
          <a:lstStyle/>
          <a:p>
            <a:fld id="{651FC063-5EA9-49AF-AFAF-D68C9E82B23B}" type="slidenum">
              <a:rPr lang="en-US" smtClean="0"/>
              <a:pPr/>
              <a:t>4</a:t>
            </a:fld>
            <a:endParaRPr lang="en-US"/>
          </a:p>
        </p:txBody>
      </p:sp>
    </p:spTree>
    <p:extLst>
      <p:ext uri="{BB962C8B-B14F-4D97-AF65-F5344CB8AC3E}">
        <p14:creationId xmlns:p14="http://schemas.microsoft.com/office/powerpoint/2010/main" val="2280047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Medicaid Fee Schedules Effective 1/1/17</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p>
          <a:p>
            <a:pPr>
              <a:buFont typeface="Wingdings" charset="2"/>
              <a:buChar char="§"/>
            </a:pPr>
            <a:r>
              <a:rPr lang="en-US" dirty="0" smtClean="0"/>
              <a:t>Medicaid Health Care Alert 2/7/17-Fee Schedules</a:t>
            </a:r>
            <a:endParaRPr lang="en-US" dirty="0"/>
          </a:p>
          <a:p>
            <a:pPr marL="0" indent="0">
              <a:buNone/>
            </a:pPr>
            <a:r>
              <a:rPr lang="en-US" dirty="0">
                <a:hlinkClick r:id="rId3"/>
              </a:rPr>
              <a:t>http://ahca.myflorida.com/medicaid/review/</a:t>
            </a:r>
            <a:r>
              <a:rPr lang="en-US" dirty="0" smtClean="0">
                <a:hlinkClick r:id="rId3"/>
              </a:rPr>
              <a:t>fee_schedules.shtml</a:t>
            </a:r>
            <a:endParaRPr lang="en-US" dirty="0" smtClean="0"/>
          </a:p>
          <a:p>
            <a:pPr marL="0" indent="0">
              <a:buNone/>
            </a:pPr>
            <a:endParaRPr lang="en-US" dirty="0"/>
          </a:p>
          <a:p>
            <a:pPr>
              <a:buFont typeface="Wingdings" charset="2"/>
              <a:buChar char="§"/>
            </a:pPr>
            <a:r>
              <a:rPr lang="en-US" dirty="0"/>
              <a:t>Sign up for Medicaid Health Care Alerts</a:t>
            </a:r>
          </a:p>
          <a:p>
            <a:pPr marL="0" indent="0">
              <a:buNone/>
            </a:pPr>
            <a:r>
              <a:rPr lang="en-US" dirty="0">
                <a:hlinkClick r:id="rId4"/>
              </a:rPr>
              <a:t>http://ahca.myflorida.com/Medicaid/alerts/</a:t>
            </a:r>
            <a:r>
              <a:rPr lang="en-US" dirty="0" smtClean="0">
                <a:hlinkClick r:id="rId4"/>
              </a:rPr>
              <a:t>alerts.shtml</a:t>
            </a:r>
            <a:endParaRPr lang="en-US" dirty="0" smtClean="0"/>
          </a:p>
          <a:p>
            <a:pPr marL="0" indent="0">
              <a:buNone/>
            </a:pPr>
            <a:endParaRPr lang="en-US" dirty="0" smtClean="0"/>
          </a:p>
          <a:p>
            <a:pPr>
              <a:buFont typeface="Wingdings" charset="2"/>
              <a:buChar char="§"/>
            </a:pPr>
            <a:r>
              <a:rPr lang="en-US" dirty="0" smtClean="0"/>
              <a:t>Fee schedule in process of review and correction</a:t>
            </a:r>
            <a:endParaRPr lang="en-US" dirty="0"/>
          </a:p>
          <a:p>
            <a:pPr marL="0" indent="0">
              <a:buNone/>
            </a:pPr>
            <a:endParaRPr lang="en-US" dirty="0" smtClean="0"/>
          </a:p>
          <a:p>
            <a:pPr marL="0" indent="0">
              <a:buNone/>
            </a:pPr>
            <a:endParaRPr lang="en-US" dirty="0" smtClean="0"/>
          </a:p>
          <a:p>
            <a:pPr marL="0" indent="0">
              <a:buNone/>
            </a:pPr>
            <a:endParaRPr lang="en-US" dirty="0"/>
          </a:p>
          <a:p>
            <a:pPr>
              <a:buFont typeface="Arial"/>
              <a:buChar char="•"/>
            </a:pPr>
            <a:endParaRPr lang="en-US" dirty="0"/>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5</a:t>
            </a:fld>
            <a:endParaRPr lang="en-US"/>
          </a:p>
        </p:txBody>
      </p:sp>
    </p:spTree>
    <p:extLst>
      <p:ext uri="{BB962C8B-B14F-4D97-AF65-F5344CB8AC3E}">
        <p14:creationId xmlns:p14="http://schemas.microsoft.com/office/powerpoint/2010/main" val="2991316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 59G-1.054: Recordkeeping and Documentation Requirements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 Rule effective effective 5/8/17</a:t>
            </a:r>
          </a:p>
          <a:p>
            <a:r>
              <a:rPr lang="en-US" dirty="0" smtClean="0"/>
              <a:t>“(</a:t>
            </a:r>
            <a:r>
              <a:rPr lang="en-US" dirty="0"/>
              <a:t>2) Documentation Requirements.</a:t>
            </a:r>
          </a:p>
          <a:p>
            <a:pPr marL="0" indent="0" fontAlgn="base" hangingPunct="0">
              <a:buNone/>
            </a:pPr>
            <a:r>
              <a:rPr lang="en-US" dirty="0" smtClean="0"/>
              <a:t>	(</a:t>
            </a:r>
            <a:r>
              <a:rPr lang="en-US" dirty="0"/>
              <a:t>a) All Florida Medicaid providers must:</a:t>
            </a:r>
          </a:p>
          <a:p>
            <a:pPr marL="0" indent="0" fontAlgn="base" hangingPunct="0">
              <a:buNone/>
            </a:pPr>
            <a:r>
              <a:rPr lang="en-US" dirty="0" smtClean="0"/>
              <a:t>	1</a:t>
            </a:r>
            <a:r>
              <a:rPr lang="en-US" dirty="0"/>
              <a:t>. Ensure medical records establish the medical </a:t>
            </a:r>
            <a:r>
              <a:rPr lang="en-US" dirty="0" smtClean="0"/>
              <a:t>	necessity </a:t>
            </a:r>
            <a:r>
              <a:rPr lang="en-US" dirty="0"/>
              <a:t>for and the extent of services provided.</a:t>
            </a:r>
          </a:p>
          <a:p>
            <a:pPr marL="0" indent="0" fontAlgn="base" hangingPunct="0">
              <a:buNone/>
            </a:pPr>
            <a:r>
              <a:rPr lang="en-US" dirty="0" smtClean="0"/>
              <a:t>	2</a:t>
            </a:r>
            <a:r>
              <a:rPr lang="en-US" dirty="0"/>
              <a:t>. Sign and date each medical record within two </a:t>
            </a:r>
            <a:r>
              <a:rPr lang="en-US" dirty="0" smtClean="0"/>
              <a:t>	business </a:t>
            </a:r>
            <a:r>
              <a:rPr lang="en-US" dirty="0"/>
              <a:t>days from the date and time of service, </a:t>
            </a:r>
            <a:r>
              <a:rPr lang="en-US" dirty="0" smtClean="0"/>
              <a:t>	or 	otherwise </a:t>
            </a:r>
            <a:r>
              <a:rPr lang="en-US" dirty="0"/>
              <a:t>authenticate the record by </a:t>
            </a:r>
            <a:r>
              <a:rPr lang="en-US" dirty="0" smtClean="0"/>
              <a:t>	signature</a:t>
            </a:r>
            <a:r>
              <a:rPr lang="en-US" dirty="0"/>
              <a:t>, </a:t>
            </a:r>
            <a:r>
              <a:rPr lang="en-US" dirty="0" smtClean="0"/>
              <a:t>written </a:t>
            </a:r>
            <a:r>
              <a:rPr lang="en-US" dirty="0"/>
              <a:t>initials, or computer entry. </a:t>
            </a:r>
            <a:r>
              <a:rPr lang="en-US" dirty="0" smtClean="0"/>
              <a:t>	Electronic signatures </a:t>
            </a:r>
            <a:r>
              <a:rPr lang="en-US" dirty="0"/>
              <a:t>are permissible as defined </a:t>
            </a:r>
            <a:r>
              <a:rPr lang="en-US" dirty="0" smtClean="0"/>
              <a:t>	in </a:t>
            </a:r>
            <a:r>
              <a:rPr lang="en-US" dirty="0"/>
              <a:t>Chapter 668, </a:t>
            </a:r>
            <a:r>
              <a:rPr lang="en-US" dirty="0" smtClean="0"/>
              <a:t>Part </a:t>
            </a:r>
            <a:r>
              <a:rPr lang="en-US" dirty="0"/>
              <a:t>I, F.S</a:t>
            </a:r>
            <a:r>
              <a:rPr lang="en-US" dirty="0" smtClean="0"/>
              <a:t>.”</a:t>
            </a:r>
            <a:endParaRPr lang="en-US" dirty="0"/>
          </a:p>
          <a:p>
            <a:pPr lvl="2" fontAlgn="base" hangingPunct="0"/>
            <a:endParaRPr lang="en-US" dirty="0"/>
          </a:p>
          <a:p>
            <a:endParaRPr lang="en-US"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6</a:t>
            </a:fld>
            <a:endParaRPr lang="en-US"/>
          </a:p>
        </p:txBody>
      </p:sp>
    </p:spTree>
    <p:extLst>
      <p:ext uri="{BB962C8B-B14F-4D97-AF65-F5344CB8AC3E}">
        <p14:creationId xmlns:p14="http://schemas.microsoft.com/office/powerpoint/2010/main" val="401741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Monitoring: Transportation </a:t>
            </a:r>
            <a:br>
              <a:rPr lang="en-US" b="1" dirty="0" smtClean="0"/>
            </a:br>
            <a:endParaRPr lang="en-US" b="1" dirty="0"/>
          </a:p>
        </p:txBody>
      </p:sp>
      <p:sp>
        <p:nvSpPr>
          <p:cNvPr id="3" name="Content Placeholder 2"/>
          <p:cNvSpPr>
            <a:spLocks noGrp="1"/>
          </p:cNvSpPr>
          <p:nvPr>
            <p:ph idx="1"/>
          </p:nvPr>
        </p:nvSpPr>
        <p:spPr>
          <a:xfrm>
            <a:off x="457200" y="1562100"/>
            <a:ext cx="8445500" cy="5130800"/>
          </a:xfrm>
        </p:spPr>
        <p:txBody>
          <a:bodyPr>
            <a:noAutofit/>
          </a:bodyPr>
          <a:lstStyle/>
          <a:p>
            <a:pPr marL="0" indent="0">
              <a:spcBef>
                <a:spcPts val="0"/>
              </a:spcBef>
              <a:buNone/>
            </a:pPr>
            <a:r>
              <a:rPr lang="en-US" sz="2400" b="1" dirty="0" smtClean="0"/>
              <a:t>Documentation: Reference </a:t>
            </a:r>
            <a:r>
              <a:rPr lang="en-US" sz="2400" b="1" dirty="0"/>
              <a:t>for the Specialized Transportation</a:t>
            </a:r>
            <a:endParaRPr lang="en-US" sz="2400" dirty="0" smtClean="0">
              <a:solidFill>
                <a:srgbClr val="000000"/>
              </a:solidFill>
              <a:latin typeface="Calibri" charset="0"/>
            </a:endParaRPr>
          </a:p>
          <a:p>
            <a:pPr marL="0" indent="0">
              <a:spcBef>
                <a:spcPts val="0"/>
              </a:spcBef>
              <a:buNone/>
            </a:pPr>
            <a:endParaRPr lang="en-US" sz="2400" dirty="0">
              <a:solidFill>
                <a:srgbClr val="000000"/>
              </a:solidFill>
              <a:latin typeface="Calibri" charset="0"/>
            </a:endParaRPr>
          </a:p>
          <a:p>
            <a:pPr marL="0" indent="0">
              <a:spcBef>
                <a:spcPts val="0"/>
              </a:spcBef>
              <a:buNone/>
            </a:pPr>
            <a:r>
              <a:rPr lang="en-US" sz="2400" dirty="0" smtClean="0">
                <a:solidFill>
                  <a:srgbClr val="000000"/>
                </a:solidFill>
                <a:latin typeface="Calibri" charset="0"/>
              </a:rPr>
              <a:t>Policy: MCSM </a:t>
            </a:r>
            <a:r>
              <a:rPr lang="en-US" sz="2400" dirty="0">
                <a:solidFill>
                  <a:srgbClr val="000000"/>
                </a:solidFill>
                <a:latin typeface="Calibri" charset="0"/>
              </a:rPr>
              <a:t>handbook, page 5-3</a:t>
            </a:r>
            <a:endParaRPr lang="en-US" sz="2400" dirty="0">
              <a:latin typeface="Calibri" charset="0"/>
            </a:endParaRPr>
          </a:p>
          <a:p>
            <a:pPr marL="0" marR="0" indent="0">
              <a:spcBef>
                <a:spcPts val="0"/>
              </a:spcBef>
              <a:spcAft>
                <a:spcPts val="0"/>
              </a:spcAft>
              <a:buNone/>
            </a:pPr>
            <a:endParaRPr lang="en-US" sz="2400" dirty="0" smtClean="0">
              <a:solidFill>
                <a:srgbClr val="000000"/>
              </a:solidFill>
              <a:latin typeface="Times New Roman" charset="0"/>
            </a:endParaRPr>
          </a:p>
          <a:p>
            <a:pPr marL="0" marR="0" indent="0">
              <a:spcBef>
                <a:spcPts val="0"/>
              </a:spcBef>
              <a:spcAft>
                <a:spcPts val="0"/>
              </a:spcAft>
              <a:buNone/>
            </a:pPr>
            <a:r>
              <a:rPr lang="en-US" sz="2400" dirty="0" smtClean="0">
                <a:solidFill>
                  <a:srgbClr val="000000"/>
                </a:solidFill>
                <a:latin typeface="+mj-lt"/>
              </a:rPr>
              <a:t>1</a:t>
            </a:r>
            <a:r>
              <a:rPr lang="en-US" sz="2400" dirty="0">
                <a:solidFill>
                  <a:srgbClr val="000000"/>
                </a:solidFill>
                <a:latin typeface="+mj-lt"/>
              </a:rPr>
              <a:t>. Does the IEP or IFSP reference specialized transportation services meeting one of the following three criteria for specialized transportation; medical or vehicle adaptive equipment required; medical condition that requires a special transportation environment; or attendant required due to disability and specific needs of student?</a:t>
            </a:r>
            <a:endParaRPr lang="en-US" sz="2400" dirty="0">
              <a:latin typeface="+mj-lt"/>
            </a:endParaRPr>
          </a:p>
        </p:txBody>
      </p:sp>
      <p:sp>
        <p:nvSpPr>
          <p:cNvPr id="4" name="Slide Number Placeholder 3"/>
          <p:cNvSpPr>
            <a:spLocks noGrp="1"/>
          </p:cNvSpPr>
          <p:nvPr>
            <p:ph type="sldNum" sz="quarter" idx="12"/>
          </p:nvPr>
        </p:nvSpPr>
        <p:spPr/>
        <p:txBody>
          <a:bodyPr/>
          <a:lstStyle/>
          <a:p>
            <a:fld id="{651FC063-5EA9-49AF-AFAF-D68C9E82B23B}" type="slidenum">
              <a:rPr lang="en-US" smtClean="0"/>
              <a:pPr/>
              <a:t>7</a:t>
            </a:fld>
            <a:endParaRPr lang="en-US"/>
          </a:p>
        </p:txBody>
      </p:sp>
    </p:spTree>
    <p:extLst>
      <p:ext uri="{BB962C8B-B14F-4D97-AF65-F5344CB8AC3E}">
        <p14:creationId xmlns:p14="http://schemas.microsoft.com/office/powerpoint/2010/main" val="151307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01600"/>
            <a:ext cx="8902700" cy="609600"/>
          </a:xfrm>
        </p:spPr>
        <p:txBody>
          <a:bodyPr>
            <a:normAutofit fontScale="90000"/>
          </a:bodyPr>
          <a:lstStyle/>
          <a:p>
            <a:r>
              <a:rPr lang="en-US" b="1" dirty="0" smtClean="0"/>
              <a:t/>
            </a:r>
            <a:br>
              <a:rPr lang="en-US" b="1" dirty="0" smtClean="0"/>
            </a:br>
            <a:r>
              <a:rPr lang="en-US" b="1" dirty="0" smtClean="0"/>
              <a:t>Monitoring: Transportation</a:t>
            </a:r>
            <a:endParaRPr lang="en-US" dirty="0"/>
          </a:p>
        </p:txBody>
      </p:sp>
      <p:sp>
        <p:nvSpPr>
          <p:cNvPr id="3" name="Content Placeholder 2"/>
          <p:cNvSpPr>
            <a:spLocks noGrp="1"/>
          </p:cNvSpPr>
          <p:nvPr>
            <p:ph idx="1"/>
          </p:nvPr>
        </p:nvSpPr>
        <p:spPr>
          <a:xfrm>
            <a:off x="127000" y="1574800"/>
            <a:ext cx="8902700" cy="5080000"/>
          </a:xfrm>
        </p:spPr>
        <p:txBody>
          <a:bodyPr>
            <a:normAutofit/>
          </a:bodyPr>
          <a:lstStyle/>
          <a:p>
            <a:pPr marL="0" indent="0">
              <a:spcBef>
                <a:spcPts val="0"/>
              </a:spcBef>
              <a:buNone/>
            </a:pPr>
            <a:r>
              <a:rPr lang="en-US" sz="2400" b="1" dirty="0"/>
              <a:t>Reimbursement:  Medicaid Reimbursable Service on the Same Day</a:t>
            </a:r>
            <a:r>
              <a:rPr lang="en-US" sz="2400" dirty="0"/>
              <a:t/>
            </a:r>
            <a:br>
              <a:rPr lang="en-US" sz="2400" dirty="0"/>
            </a:br>
            <a:endParaRPr lang="en-US" sz="2400" dirty="0" smtClean="0"/>
          </a:p>
          <a:p>
            <a:pPr marL="0" indent="0">
              <a:spcBef>
                <a:spcPts val="0"/>
              </a:spcBef>
              <a:buNone/>
            </a:pPr>
            <a:r>
              <a:rPr lang="en-US" sz="2400" dirty="0" smtClean="0"/>
              <a:t>Policy: MCSM </a:t>
            </a:r>
            <a:r>
              <a:rPr lang="en-US" sz="2400" dirty="0"/>
              <a:t>handbook, </a:t>
            </a:r>
            <a:r>
              <a:rPr lang="en-US" sz="2400" dirty="0" smtClean="0"/>
              <a:t>page 5-4</a:t>
            </a:r>
          </a:p>
          <a:p>
            <a:pPr marL="0" indent="0">
              <a:spcBef>
                <a:spcPts val="0"/>
              </a:spcBef>
              <a:buNone/>
            </a:pPr>
            <a:endParaRPr lang="en-US" sz="2400" dirty="0"/>
          </a:p>
          <a:p>
            <a:pPr marL="0" indent="0">
              <a:spcBef>
                <a:spcPts val="0"/>
              </a:spcBef>
              <a:buNone/>
            </a:pPr>
            <a:r>
              <a:rPr lang="en-US" sz="2400" dirty="0" smtClean="0"/>
              <a:t>2</a:t>
            </a:r>
            <a:r>
              <a:rPr lang="en-US" sz="2400" dirty="0"/>
              <a:t>. Was a Medicaid-reimbursable service (other than specialized transportation service) provided on the date of service specialized transportation was billed (either at school, off school campus, or both</a:t>
            </a:r>
            <a:r>
              <a:rPr lang="en-US" sz="2400" dirty="0" smtClean="0"/>
              <a:t>)?</a:t>
            </a:r>
          </a:p>
          <a:p>
            <a:pPr marL="0" indent="0">
              <a:spcBef>
                <a:spcPts val="0"/>
              </a:spcBef>
              <a:buNone/>
            </a:pPr>
            <a:endParaRPr lang="en-US" sz="2400" dirty="0" smtClean="0"/>
          </a:p>
          <a:p>
            <a:pPr marL="0" indent="0">
              <a:spcBef>
                <a:spcPts val="0"/>
              </a:spcBef>
              <a:buNone/>
            </a:pPr>
            <a:r>
              <a:rPr lang="en-US" sz="2400" dirty="0" smtClean="0"/>
              <a:t>3</a:t>
            </a:r>
            <a:r>
              <a:rPr lang="en-US" sz="2400" dirty="0"/>
              <a:t>. Was the Medicaid reimbursable service (other than specialized transportation) referenced in the IEP or IFSP?</a:t>
            </a:r>
            <a:endParaRPr lang="en-US" sz="2400" dirty="0" smtClean="0"/>
          </a:p>
        </p:txBody>
      </p:sp>
      <p:sp>
        <p:nvSpPr>
          <p:cNvPr id="4" name="Slide Number Placeholder 3"/>
          <p:cNvSpPr>
            <a:spLocks noGrp="1"/>
          </p:cNvSpPr>
          <p:nvPr>
            <p:ph type="sldNum" sz="quarter" idx="12"/>
          </p:nvPr>
        </p:nvSpPr>
        <p:spPr/>
        <p:txBody>
          <a:bodyPr/>
          <a:lstStyle/>
          <a:p>
            <a:fld id="{651FC063-5EA9-49AF-AFAF-D68C9E82B23B}" type="slidenum">
              <a:rPr lang="en-US" smtClean="0"/>
              <a:pPr/>
              <a:t>8</a:t>
            </a:fld>
            <a:endParaRPr lang="en-US"/>
          </a:p>
        </p:txBody>
      </p:sp>
    </p:spTree>
    <p:extLst>
      <p:ext uri="{BB962C8B-B14F-4D97-AF65-F5344CB8AC3E}">
        <p14:creationId xmlns:p14="http://schemas.microsoft.com/office/powerpoint/2010/main" val="361394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0200"/>
            <a:ext cx="8229600" cy="977900"/>
          </a:xfrm>
        </p:spPr>
        <p:txBody>
          <a:bodyPr>
            <a:normAutofit fontScale="90000"/>
          </a:bodyPr>
          <a:lstStyle/>
          <a:p>
            <a:r>
              <a:rPr lang="en-US" b="1" dirty="0" smtClean="0"/>
              <a:t>Monitoring: Transportation</a:t>
            </a:r>
            <a:br>
              <a:rPr lang="en-US" b="1" dirty="0" smtClean="0"/>
            </a:br>
            <a:endParaRPr lang="en-US" b="1" dirty="0"/>
          </a:p>
        </p:txBody>
      </p:sp>
      <p:sp>
        <p:nvSpPr>
          <p:cNvPr id="3" name="Content Placeholder 2"/>
          <p:cNvSpPr>
            <a:spLocks noGrp="1"/>
          </p:cNvSpPr>
          <p:nvPr>
            <p:ph idx="1"/>
          </p:nvPr>
        </p:nvSpPr>
        <p:spPr>
          <a:xfrm>
            <a:off x="342900" y="1117600"/>
            <a:ext cx="8559800" cy="5626100"/>
          </a:xfrm>
        </p:spPr>
        <p:txBody>
          <a:bodyPr>
            <a:noAutofit/>
          </a:bodyPr>
          <a:lstStyle/>
          <a:p>
            <a:pPr marL="0" indent="0">
              <a:spcBef>
                <a:spcPts val="0"/>
              </a:spcBef>
              <a:buNone/>
            </a:pPr>
            <a:r>
              <a:rPr lang="en-US" sz="2400" b="1" dirty="0"/>
              <a:t>Documentation: Trip Logs</a:t>
            </a:r>
            <a:endParaRPr lang="en-US" sz="2400" dirty="0"/>
          </a:p>
          <a:p>
            <a:pPr marL="0" indent="0">
              <a:spcBef>
                <a:spcPts val="0"/>
              </a:spcBef>
              <a:buNone/>
            </a:pPr>
            <a:endParaRPr lang="en-US" sz="2400" dirty="0" smtClean="0"/>
          </a:p>
          <a:p>
            <a:pPr marL="0" indent="0">
              <a:spcBef>
                <a:spcPts val="0"/>
              </a:spcBef>
              <a:buNone/>
            </a:pPr>
            <a:r>
              <a:rPr lang="en-US" sz="2400" dirty="0" smtClean="0"/>
              <a:t>Policy: MCSM </a:t>
            </a:r>
            <a:r>
              <a:rPr lang="en-US" sz="2400" dirty="0"/>
              <a:t>handbook, </a:t>
            </a:r>
            <a:r>
              <a:rPr lang="en-US" sz="2400" dirty="0" smtClean="0"/>
              <a:t>page 5-5</a:t>
            </a:r>
          </a:p>
          <a:p>
            <a:pPr marL="0" indent="0">
              <a:spcBef>
                <a:spcPts val="0"/>
              </a:spcBef>
              <a:buNone/>
            </a:pPr>
            <a:endParaRPr lang="en-US" sz="2400" dirty="0" smtClean="0"/>
          </a:p>
          <a:p>
            <a:pPr marL="0" indent="0">
              <a:spcBef>
                <a:spcPts val="0"/>
              </a:spcBef>
              <a:buNone/>
            </a:pPr>
            <a:r>
              <a:rPr lang="en-US" sz="2400" dirty="0" smtClean="0"/>
              <a:t>4</a:t>
            </a:r>
            <a:r>
              <a:rPr lang="en-US" sz="2400" dirty="0"/>
              <a:t>. </a:t>
            </a:r>
            <a:r>
              <a:rPr lang="en-US" sz="2400" dirty="0" smtClean="0"/>
              <a:t>Does </a:t>
            </a:r>
            <a:r>
              <a:rPr lang="en-US" sz="2400" dirty="0"/>
              <a:t>the trip log contain the student's name</a:t>
            </a:r>
            <a:r>
              <a:rPr lang="en-US" sz="2400" dirty="0" smtClean="0"/>
              <a:t>?</a:t>
            </a:r>
          </a:p>
          <a:p>
            <a:pPr marL="0" indent="0">
              <a:spcBef>
                <a:spcPts val="0"/>
              </a:spcBef>
              <a:buNone/>
            </a:pPr>
            <a:endParaRPr lang="en-US" sz="2400" dirty="0" smtClean="0"/>
          </a:p>
          <a:p>
            <a:pPr marL="0" indent="0">
              <a:spcBef>
                <a:spcPts val="0"/>
              </a:spcBef>
              <a:buNone/>
            </a:pPr>
            <a:r>
              <a:rPr lang="en-US" sz="2400" dirty="0" smtClean="0"/>
              <a:t>5</a:t>
            </a:r>
            <a:r>
              <a:rPr lang="en-US" sz="2400" dirty="0"/>
              <a:t>. Does the trip log contain the date of service of transportation</a:t>
            </a:r>
            <a:r>
              <a:rPr lang="en-US" sz="2400" dirty="0" smtClean="0"/>
              <a:t>?</a:t>
            </a:r>
          </a:p>
          <a:p>
            <a:pPr marL="0" indent="0">
              <a:spcBef>
                <a:spcPts val="0"/>
              </a:spcBef>
              <a:buNone/>
            </a:pPr>
            <a:endParaRPr lang="en-US" sz="2400" dirty="0" smtClean="0"/>
          </a:p>
          <a:p>
            <a:pPr marL="0" indent="0">
              <a:spcBef>
                <a:spcPts val="0"/>
              </a:spcBef>
              <a:buNone/>
            </a:pPr>
            <a:r>
              <a:rPr lang="en-US" sz="2400" dirty="0" smtClean="0"/>
              <a:t>6</a:t>
            </a:r>
            <a:r>
              <a:rPr lang="en-US" sz="2400" dirty="0"/>
              <a:t>. </a:t>
            </a:r>
            <a:r>
              <a:rPr lang="en-US" sz="2400" dirty="0" smtClean="0"/>
              <a:t>Does </a:t>
            </a:r>
            <a:r>
              <a:rPr lang="en-US" sz="2400" dirty="0"/>
              <a:t>the trip log contain the bus driver's or attendant's initials verifying the student was transported</a:t>
            </a:r>
            <a:r>
              <a:rPr lang="en-US" sz="2400" dirty="0" smtClean="0"/>
              <a:t>?</a:t>
            </a:r>
          </a:p>
          <a:p>
            <a:pPr marL="0" indent="0">
              <a:spcBef>
                <a:spcPts val="0"/>
              </a:spcBef>
              <a:buNone/>
            </a:pPr>
            <a:endParaRPr lang="en-US" sz="2400" dirty="0" smtClean="0"/>
          </a:p>
          <a:p>
            <a:pPr marL="0" indent="0">
              <a:spcBef>
                <a:spcPts val="0"/>
              </a:spcBef>
              <a:buNone/>
            </a:pPr>
            <a:r>
              <a:rPr lang="en-US" sz="2400" dirty="0" smtClean="0"/>
              <a:t>7</a:t>
            </a:r>
            <a:r>
              <a:rPr lang="en-US" sz="2400" dirty="0"/>
              <a:t>. </a:t>
            </a:r>
            <a:r>
              <a:rPr lang="en-US" sz="2400" dirty="0" smtClean="0"/>
              <a:t>If </a:t>
            </a:r>
            <a:r>
              <a:rPr lang="en-US" sz="2400" dirty="0"/>
              <a:t>an alternate method of documentation was used instead of a trip log, was the method used in lieu of a trip log approved by the proper officials?</a:t>
            </a:r>
            <a:endParaRPr lang="en-US" sz="2400" dirty="0"/>
          </a:p>
        </p:txBody>
      </p:sp>
      <p:sp>
        <p:nvSpPr>
          <p:cNvPr id="4" name="Slide Number Placeholder 3"/>
          <p:cNvSpPr>
            <a:spLocks noGrp="1"/>
          </p:cNvSpPr>
          <p:nvPr>
            <p:ph type="sldNum" sz="quarter" idx="12"/>
          </p:nvPr>
        </p:nvSpPr>
        <p:spPr/>
        <p:txBody>
          <a:bodyPr/>
          <a:lstStyle/>
          <a:p>
            <a:fld id="{651FC063-5EA9-49AF-AFAF-D68C9E82B23B}" type="slidenum">
              <a:rPr lang="en-US" smtClean="0"/>
              <a:pPr/>
              <a:t>9</a:t>
            </a:fld>
            <a:endParaRPr lang="en-US"/>
          </a:p>
        </p:txBody>
      </p:sp>
    </p:spTree>
    <p:extLst>
      <p:ext uri="{BB962C8B-B14F-4D97-AF65-F5344CB8AC3E}">
        <p14:creationId xmlns:p14="http://schemas.microsoft.com/office/powerpoint/2010/main" val="2010952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45850</TotalTime>
  <Words>1215</Words>
  <Application>Microsoft Macintosh PowerPoint</Application>
  <PresentationFormat>On-screen Show (4:3)</PresentationFormat>
  <Paragraphs>203</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Times New Roman</vt:lpstr>
      <vt:lpstr>Wingdings</vt:lpstr>
      <vt:lpstr>Arial</vt:lpstr>
      <vt:lpstr>Office Theme</vt:lpstr>
      <vt:lpstr>Schools and Medicaid Quarterly Call</vt:lpstr>
      <vt:lpstr>Call Reminders</vt:lpstr>
      <vt:lpstr>Agenda</vt:lpstr>
      <vt:lpstr>Fee for Service: Rule Revisions/SPAs – Status/Updates</vt:lpstr>
      <vt:lpstr>Medicaid Fee Schedules Effective 1/1/17</vt:lpstr>
      <vt:lpstr>FAC 59G-1.054: Recordkeeping and Documentation Requirements</vt:lpstr>
      <vt:lpstr> Monitoring: Transportation  </vt:lpstr>
      <vt:lpstr> Monitoring: Transportation</vt:lpstr>
      <vt:lpstr>Monitoring: Transportation </vt:lpstr>
      <vt:lpstr>Monitoring: Transportation  </vt:lpstr>
      <vt:lpstr>Documenting Transportation on IEP</vt:lpstr>
      <vt:lpstr>SDAC </vt:lpstr>
      <vt:lpstr>Parental Consent/Notification Reminder</vt:lpstr>
      <vt:lpstr>Parental Consent</vt:lpstr>
      <vt:lpstr>Annual Notification</vt:lpstr>
      <vt:lpstr>NAME Conference</vt:lpstr>
      <vt:lpstr>NAME Conference Presentation Information</vt:lpstr>
      <vt:lpstr>SSS Website-Medicaid pages </vt:lpstr>
      <vt:lpstr>Open Forum </vt:lpstr>
    </vt:vector>
  </TitlesOfParts>
  <Company>USF</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Schools and Medicaid Quarterly Call</dc:title>
  <dc:creator>Anne Glass</dc:creator>
  <cp:lastModifiedBy>Glass, Anne</cp:lastModifiedBy>
  <cp:revision>201</cp:revision>
  <cp:lastPrinted>2017-12-04T17:09:31Z</cp:lastPrinted>
  <dcterms:created xsi:type="dcterms:W3CDTF">2016-01-06T15:58:09Z</dcterms:created>
  <dcterms:modified xsi:type="dcterms:W3CDTF">2017-12-05T16:10:21Z</dcterms:modified>
</cp:coreProperties>
</file>